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8" r:id="rId3"/>
    <p:sldId id="277" r:id="rId4"/>
    <p:sldId id="272" r:id="rId5"/>
    <p:sldId id="269" r:id="rId6"/>
    <p:sldId id="278" r:id="rId7"/>
    <p:sldId id="270" r:id="rId8"/>
    <p:sldId id="279" r:id="rId9"/>
    <p:sldId id="271" r:id="rId10"/>
    <p:sldId id="280" r:id="rId11"/>
    <p:sldId id="267" r:id="rId12"/>
    <p:sldId id="266" r:id="rId13"/>
    <p:sldId id="257" r:id="rId14"/>
    <p:sldId id="281" r:id="rId15"/>
    <p:sldId id="258" r:id="rId16"/>
    <p:sldId id="282" r:id="rId17"/>
    <p:sldId id="259" r:id="rId18"/>
    <p:sldId id="283" r:id="rId19"/>
    <p:sldId id="265" r:id="rId20"/>
    <p:sldId id="284" r:id="rId21"/>
    <p:sldId id="260" r:id="rId22"/>
    <p:sldId id="285" r:id="rId23"/>
    <p:sldId id="261" r:id="rId24"/>
    <p:sldId id="286" r:id="rId25"/>
    <p:sldId id="262" r:id="rId26"/>
    <p:sldId id="287" r:id="rId27"/>
    <p:sldId id="263" r:id="rId28"/>
    <p:sldId id="288" r:id="rId29"/>
    <p:sldId id="264" r:id="rId30"/>
    <p:sldId id="289" r:id="rId31"/>
    <p:sldId id="273" r:id="rId32"/>
    <p:sldId id="292" r:id="rId33"/>
    <p:sldId id="294" r:id="rId34"/>
    <p:sldId id="290" r:id="rId35"/>
    <p:sldId id="295" r:id="rId36"/>
    <p:sldId id="291" r:id="rId37"/>
    <p:sldId id="296" r:id="rId38"/>
    <p:sldId id="274" r:id="rId39"/>
    <p:sldId id="275" r:id="rId40"/>
    <p:sldId id="2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809" autoAdjust="0"/>
  </p:normalViewPr>
  <p:slideViewPr>
    <p:cSldViewPr snapToGrid="0">
      <p:cViewPr varScale="1">
        <p:scale>
          <a:sx n="74" d="100"/>
          <a:sy n="74" d="100"/>
        </p:scale>
        <p:origin x="104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02588D-CF83-48C1-ACCE-C5561025441B}"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AB264-064D-4E8A-9840-29CA8D220BBC}" type="slidenum">
              <a:rPr lang="en-US" smtClean="0"/>
              <a:t>‹#›</a:t>
            </a:fld>
            <a:endParaRPr lang="en-US"/>
          </a:p>
        </p:txBody>
      </p:sp>
    </p:spTree>
    <p:extLst>
      <p:ext uri="{BB962C8B-B14F-4D97-AF65-F5344CB8AC3E}">
        <p14:creationId xmlns:p14="http://schemas.microsoft.com/office/powerpoint/2010/main" val="274903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inkedin.com/learning/nano-tips-for-working-inclusively-with-neurodivergent-employees-with-ellie-middlet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linkedin.com/learning/instructors/tiffany-jameson" TargetMode="External"/><Relationship Id="rId4" Type="http://schemas.openxmlformats.org/officeDocument/2006/relationships/hyperlink" Target="https://www.linkedin.com/learning/hiring-and-supporting-neurodiversity-in-the-workplac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prepared for the 2023 Think Jobs Roundtable, FDR Site, Hyde Park</a:t>
            </a:r>
          </a:p>
          <a:p>
            <a:r>
              <a:rPr lang="en-US" dirty="0"/>
              <a:t>November 8, 2023</a:t>
            </a:r>
          </a:p>
          <a:p>
            <a:endParaRPr lang="en-US" dirty="0"/>
          </a:p>
          <a:p>
            <a:r>
              <a:rPr lang="en-US" dirty="0"/>
              <a:t>Source info: LinkedIn Learning</a:t>
            </a:r>
          </a:p>
          <a:p>
            <a:pPr algn="l" fontAlgn="base"/>
            <a:r>
              <a:rPr lang="en-US" b="1" i="0" u="sng" dirty="0">
                <a:effectLst/>
                <a:latin typeface="-apple-system"/>
                <a:hlinkClick r:id="rId3"/>
              </a:rPr>
              <a:t>Nano Tips for Working Inclusively with Neurodivergent Employees with Ellie Middleton</a:t>
            </a:r>
            <a:endParaRPr lang="en-US" b="1" i="0" u="sng" dirty="0">
              <a:effectLst/>
              <a:latin typeface="-apple-system"/>
            </a:endParaRPr>
          </a:p>
          <a:p>
            <a:pPr algn="l" fontAlgn="base">
              <a:buFont typeface="Arial" panose="020B0604020202020204" pitchFamily="34" charset="0"/>
              <a:buNone/>
            </a:pPr>
            <a:r>
              <a:rPr lang="en-US" b="1" i="0" u="sng" dirty="0">
                <a:effectLst/>
                <a:latin typeface="-apple-system"/>
                <a:hlinkClick r:id="rId4"/>
              </a:rPr>
              <a:t>Hiring and Supporting Neurodiversity in the Workplace</a:t>
            </a:r>
            <a:r>
              <a:rPr lang="en-US" b="1" i="0" u="sng" dirty="0">
                <a:effectLst/>
                <a:latin typeface="-apple-system"/>
              </a:rPr>
              <a:t> by </a:t>
            </a:r>
            <a:r>
              <a:rPr lang="en-US" b="0" i="0" u="none" strike="noStrike" dirty="0">
                <a:effectLst/>
                <a:latin typeface="-apple-system"/>
                <a:hlinkClick r:id="rId5"/>
              </a:rPr>
              <a:t>Tiffany Jameson</a:t>
            </a:r>
            <a:endParaRPr lang="en-US" b="0" i="0" dirty="0">
              <a:effectLst/>
              <a:latin typeface="-apple-system"/>
            </a:endParaRPr>
          </a:p>
          <a:p>
            <a:br>
              <a:rPr lang="en-US" dirty="0"/>
            </a:br>
            <a:endParaRPr lang="en-US" b="1" i="0" dirty="0">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1</a:t>
            </a:fld>
            <a:endParaRPr lang="en-US"/>
          </a:p>
        </p:txBody>
      </p:sp>
    </p:spTree>
    <p:extLst>
      <p:ext uri="{BB962C8B-B14F-4D97-AF65-F5344CB8AC3E}">
        <p14:creationId xmlns:p14="http://schemas.microsoft.com/office/powerpoint/2010/main" val="976598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neurodivergent people can struggle to read between the lines</a:t>
            </a:r>
          </a:p>
          <a:p>
            <a:pPr marL="171450" indent="-171450">
              <a:buFont typeface="Arial" panose="020B0604020202020204" pitchFamily="34" charset="0"/>
              <a:buChar char="•"/>
            </a:pPr>
            <a:r>
              <a:rPr lang="en-US" dirty="0"/>
              <a:t>Autistic people specifically are very literal thinkers, which means that they may not see a bigger picture</a:t>
            </a:r>
          </a:p>
          <a:p>
            <a:pPr marL="171450" indent="-171450">
              <a:buFont typeface="Arial" panose="020B0604020202020204" pitchFamily="34" charset="0"/>
              <a:buChar char="•"/>
            </a:pPr>
            <a:r>
              <a:rPr lang="en-US" dirty="0"/>
              <a:t>If you hint at something, they may not be able to work that out</a:t>
            </a:r>
          </a:p>
          <a:p>
            <a:pPr marL="171450" indent="-171450">
              <a:buFont typeface="Arial" panose="020B0604020202020204" pitchFamily="34" charset="0"/>
              <a:buChar char="•"/>
            </a:pPr>
            <a:r>
              <a:rPr lang="en-US" dirty="0"/>
              <a:t>Avoid terms that don't really have much meaning</a:t>
            </a:r>
          </a:p>
          <a:p>
            <a:pPr marL="171450" indent="-171450">
              <a:buFont typeface="Arial" panose="020B0604020202020204" pitchFamily="34" charset="0"/>
              <a:buChar char="•"/>
            </a:pPr>
            <a:r>
              <a:rPr lang="en-US" dirty="0"/>
              <a:t>Terms like run-through, touch-base, check-in, and similar workplace lingo don't clearly convey instructions in a in black and white manner</a:t>
            </a:r>
          </a:p>
          <a:p>
            <a:pPr marL="171450" indent="-171450">
              <a:buFont typeface="Arial" panose="020B0604020202020204" pitchFamily="34" charset="0"/>
              <a:buChar char="•"/>
            </a:pPr>
            <a:r>
              <a:rPr lang="en-US" dirty="0"/>
              <a:t>Instead of asking somebody to touch-base on something, tell them that you want to have a discussion to talk through their findings, being specific about what the method (meeting, call, email, etc.) and what is going to happen, hopefully with a simple agenda sent in advance</a:t>
            </a:r>
          </a:p>
          <a:p>
            <a:pPr marL="171450" indent="-171450">
              <a:buFont typeface="Arial" panose="020B0604020202020204" pitchFamily="34" charset="0"/>
              <a:buChar char="•"/>
            </a:pPr>
            <a:r>
              <a:rPr lang="en-US" dirty="0"/>
              <a:t>Communicate clearly and do not assume that others are able to read between the lines in order to work out what you want from them.</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22</a:t>
            </a:fld>
            <a:endParaRPr lang="en-US"/>
          </a:p>
        </p:txBody>
      </p:sp>
    </p:spTree>
    <p:extLst>
      <p:ext uri="{BB962C8B-B14F-4D97-AF65-F5344CB8AC3E}">
        <p14:creationId xmlns:p14="http://schemas.microsoft.com/office/powerpoint/2010/main" val="116608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literal thinkers, neurodivergent people take words as facts, so it’s important to make sure that the words that you're using are representative of the actual importance or the actual meaning behind what you want them to say </a:t>
            </a:r>
          </a:p>
          <a:p>
            <a:pPr marL="171450" indent="-171450">
              <a:buFont typeface="Arial" panose="020B0604020202020204" pitchFamily="34" charset="0"/>
              <a:buChar char="•"/>
            </a:pPr>
            <a:r>
              <a:rPr lang="en-US" dirty="0"/>
              <a:t>Urgency.  Do not use the word urgent unless something really is urgent. If you say that something is urgent, some may think that it's a life-or-death matter, leaving everything behind until the thing is completed. </a:t>
            </a:r>
          </a:p>
          <a:p>
            <a:pPr marL="171450" indent="-171450">
              <a:buFont typeface="Arial" panose="020B0604020202020204" pitchFamily="34" charset="0"/>
              <a:buChar char="•"/>
            </a:pPr>
            <a:r>
              <a:rPr lang="en-US" dirty="0"/>
              <a:t>If you actually mean that something needs to be completed by the end of the day, it's much more important for you to use these words, by the end of the day, to save panic and inefficiency</a:t>
            </a:r>
          </a:p>
          <a:p>
            <a:pPr marL="171450" indent="-171450">
              <a:buFont typeface="Arial" panose="020B0604020202020204" pitchFamily="34" charset="0"/>
              <a:buChar char="•"/>
            </a:pPr>
            <a:r>
              <a:rPr lang="en-US" dirty="0"/>
              <a:t>Be precise with what you mean </a:t>
            </a:r>
          </a:p>
          <a:p>
            <a:pPr marL="171450" indent="-171450">
              <a:buFont typeface="Arial" panose="020B0604020202020204" pitchFamily="34" charset="0"/>
              <a:buChar char="•"/>
            </a:pPr>
            <a:r>
              <a:rPr lang="en-US" dirty="0"/>
              <a:t>Be intentionally specific with deadlines, instructions, and just the words that you're using</a:t>
            </a:r>
          </a:p>
          <a:p>
            <a:pPr marL="171450" indent="-171450">
              <a:buFont typeface="Arial" panose="020B0604020202020204" pitchFamily="34" charset="0"/>
              <a:buChar char="•"/>
            </a:pPr>
            <a:r>
              <a:rPr lang="en-US" dirty="0"/>
              <a:t>The words that you say have a real weight when it comes to the importance that neurodivergent people put behind them; make sure that you're being as clear and as precise as you possibly can</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24</a:t>
            </a:fld>
            <a:endParaRPr lang="en-US"/>
          </a:p>
        </p:txBody>
      </p:sp>
    </p:spTree>
    <p:extLst>
      <p:ext uri="{BB962C8B-B14F-4D97-AF65-F5344CB8AC3E}">
        <p14:creationId xmlns:p14="http://schemas.microsoft.com/office/powerpoint/2010/main" val="14404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ableist terms have made their way into our everyday vocabulary, which means that they're being used within companies and in external marketing</a:t>
            </a:r>
          </a:p>
          <a:p>
            <a:pPr marL="171450" indent="-171450">
              <a:buFont typeface="Arial" panose="020B0604020202020204" pitchFamily="34" charset="0"/>
              <a:buChar char="•"/>
            </a:pPr>
            <a:r>
              <a:rPr lang="en-US" dirty="0"/>
              <a:t>This is something that needs to be avoided as it perpetuates a stigma and creates a hostile work environment to neurodivergent people </a:t>
            </a:r>
          </a:p>
          <a:p>
            <a:pPr marL="171450" indent="-171450">
              <a:buFont typeface="Arial" panose="020B0604020202020204" pitchFamily="34" charset="0"/>
              <a:buChar char="•"/>
            </a:pPr>
            <a:r>
              <a:rPr lang="en-US" dirty="0"/>
              <a:t>Words like mad, mental, insane aren’t appropriate in almost any situation, especially when we're referring to something good that's happened. </a:t>
            </a:r>
          </a:p>
          <a:p>
            <a:pPr marL="171450" indent="-171450">
              <a:buFont typeface="Arial" panose="020B0604020202020204" pitchFamily="34" charset="0"/>
              <a:buChar char="•"/>
            </a:pPr>
            <a:r>
              <a:rPr lang="en-US" dirty="0"/>
              <a:t>We don’t often realize the weight of those words, because they've been used to marginalize neurodivergent and people with mental illnesses in the past. </a:t>
            </a:r>
          </a:p>
          <a:p>
            <a:pPr marL="171450" indent="-171450">
              <a:buFont typeface="Arial" panose="020B0604020202020204" pitchFamily="34" charset="0"/>
              <a:buChar char="•"/>
            </a:pPr>
            <a:r>
              <a:rPr lang="en-US" dirty="0"/>
              <a:t>Instead of using the words mad, insane, or mental, replace those words with wild, exciting, amazing. </a:t>
            </a:r>
          </a:p>
          <a:p>
            <a:pPr marL="171450" indent="-171450">
              <a:buFont typeface="Arial" panose="020B0604020202020204" pitchFamily="34" charset="0"/>
              <a:buChar char="•"/>
            </a:pPr>
            <a:r>
              <a:rPr lang="en-US" dirty="0"/>
              <a:t>Simply put, just make sure that the words that you're using don't have connotations that could offend or traumatize people within the workplace.</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26</a:t>
            </a:fld>
            <a:endParaRPr lang="en-US"/>
          </a:p>
        </p:txBody>
      </p:sp>
    </p:spTree>
    <p:extLst>
      <p:ext uri="{BB962C8B-B14F-4D97-AF65-F5344CB8AC3E}">
        <p14:creationId xmlns:p14="http://schemas.microsoft.com/office/powerpoint/2010/main" val="425541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100% doesn't look the same for everybody. </a:t>
            </a:r>
          </a:p>
          <a:p>
            <a:pPr marL="171450" indent="-171450">
              <a:buFont typeface="Arial" panose="020B0604020202020204" pitchFamily="34" charset="0"/>
              <a:buChar char="•"/>
            </a:pPr>
            <a:r>
              <a:rPr lang="en-US" dirty="0"/>
              <a:t>Many have learned that they produce their best work in sprints, not marathons.</a:t>
            </a:r>
          </a:p>
          <a:p>
            <a:pPr marL="171450" indent="-171450">
              <a:buFont typeface="Arial" panose="020B0604020202020204" pitchFamily="34" charset="0"/>
              <a:buChar char="•"/>
            </a:pPr>
            <a:r>
              <a:rPr lang="en-US" dirty="0"/>
              <a:t>Some people cannot sit behind a desk for 40 hours. Instead, they can work in short bursts; it may look like two hours on and then one hour of rest to recover from that. </a:t>
            </a:r>
          </a:p>
          <a:p>
            <a:pPr marL="171450" indent="-171450">
              <a:buFont typeface="Arial" panose="020B0604020202020204" pitchFamily="34" charset="0"/>
              <a:buChar char="•"/>
            </a:pPr>
            <a:r>
              <a:rPr lang="en-US" dirty="0"/>
              <a:t>Working for less time than everybody else in the team doesn't mean that this employee will achieve anything less than anyone else in the team. It just means that they work in short intense bursts and then take breaks while still getting as much done in that routine as other people might get done, being sat behind a desk for the full work week. </a:t>
            </a:r>
          </a:p>
          <a:p>
            <a:pPr marL="171450" indent="-171450">
              <a:buFont typeface="Arial" panose="020B0604020202020204" pitchFamily="34" charset="0"/>
              <a:buChar char="•"/>
            </a:pPr>
            <a:r>
              <a:rPr lang="en-US" dirty="0"/>
              <a:t>Remember that everybody has different styles. </a:t>
            </a:r>
          </a:p>
          <a:p>
            <a:pPr marL="171450" indent="-171450">
              <a:buFont typeface="Arial" panose="020B0604020202020204" pitchFamily="34" charset="0"/>
              <a:buChar char="•"/>
            </a:pPr>
            <a:r>
              <a:rPr lang="en-US" dirty="0"/>
              <a:t>Some people might be morning people, some people might be evening people. Some people might work over long periods of time and some people might work in short bursts. But this doesn't mean that they're doing any less or that they're working any less hard.</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28</a:t>
            </a:fld>
            <a:endParaRPr lang="en-US"/>
          </a:p>
        </p:txBody>
      </p:sp>
    </p:spTree>
    <p:extLst>
      <p:ext uri="{BB962C8B-B14F-4D97-AF65-F5344CB8AC3E}">
        <p14:creationId xmlns:p14="http://schemas.microsoft.com/office/powerpoint/2010/main" val="302140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Workplaces can be a sensory nightmare for neurodivergent people</a:t>
            </a:r>
          </a:p>
          <a:p>
            <a:pPr marL="171450" indent="-171450">
              <a:buFont typeface="Arial" panose="020B0604020202020204" pitchFamily="34" charset="0"/>
              <a:buChar char="•"/>
            </a:pPr>
            <a:r>
              <a:rPr lang="en-US" dirty="0"/>
              <a:t>Different sounds, smells, and things to keep track of. There's bright lights, it's quite a busy environment, and all of this added together can make it quite overwhelming</a:t>
            </a:r>
          </a:p>
          <a:p>
            <a:pPr marL="171450" indent="-171450">
              <a:buFont typeface="Arial" panose="020B0604020202020204" pitchFamily="34" charset="0"/>
              <a:buChar char="•"/>
            </a:pPr>
            <a:r>
              <a:rPr lang="en-US" dirty="0"/>
              <a:t>Neurodivergent people generally tend to experience their senses in more of an intense and extreme way than neurotypical people</a:t>
            </a:r>
          </a:p>
          <a:p>
            <a:pPr marL="171450" indent="-171450">
              <a:buFont typeface="Arial" panose="020B0604020202020204" pitchFamily="34" charset="0"/>
              <a:buChar char="•"/>
            </a:pPr>
            <a:r>
              <a:rPr lang="en-US" dirty="0"/>
              <a:t>Ask people to take calls in a certain space, rather than taking them in the main office, so that the main office stays quiet </a:t>
            </a:r>
          </a:p>
          <a:p>
            <a:pPr marL="171450" indent="-171450">
              <a:buFont typeface="Arial" panose="020B0604020202020204" pitchFamily="34" charset="0"/>
              <a:buChar char="•"/>
            </a:pPr>
            <a:r>
              <a:rPr lang="en-US" dirty="0"/>
              <a:t>Ask people to listen to music or calls through headphones, rather than having the radio playing out loud in the office</a:t>
            </a:r>
          </a:p>
          <a:p>
            <a:pPr marL="171450" indent="-171450">
              <a:buFont typeface="Arial" panose="020B0604020202020204" pitchFamily="34" charset="0"/>
              <a:buChar char="•"/>
            </a:pPr>
            <a:r>
              <a:rPr lang="en-US" dirty="0"/>
              <a:t>Ask people to go to a certain place to eat their lunch, rather than eating at their desk, so that there's not different smells floating around the office</a:t>
            </a:r>
          </a:p>
          <a:p>
            <a:pPr marL="171450" indent="-171450">
              <a:buFont typeface="Arial" panose="020B0604020202020204" pitchFamily="34" charset="0"/>
              <a:buChar char="•"/>
            </a:pPr>
            <a:r>
              <a:rPr lang="en-US" dirty="0"/>
              <a:t>Allow people to wear clothes that they feel comfortable in, so that they're not overwhelmed by the scratchy feeling of an uncomfortable suit</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30</a:t>
            </a:fld>
            <a:endParaRPr lang="en-US"/>
          </a:p>
        </p:txBody>
      </p:sp>
    </p:spTree>
    <p:extLst>
      <p:ext uri="{BB962C8B-B14F-4D97-AF65-F5344CB8AC3E}">
        <p14:creationId xmlns:p14="http://schemas.microsoft.com/office/powerpoint/2010/main" val="241199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Neurodiversity is not visible. You might have already missed hiring great candidates because of a failure in your traditional interview processes. To increase your workforce diversity, you must also increase where you look for candidates. </a:t>
            </a:r>
          </a:p>
          <a:p>
            <a:pPr marL="171450" indent="-171450">
              <a:buFont typeface="Arial" panose="020B0604020202020204" pitchFamily="34" charset="0"/>
              <a:buChar char="•"/>
            </a:pPr>
            <a:r>
              <a:rPr lang="en-US" dirty="0"/>
              <a:t>30-85% of able, neurodivergent people are unemployed.  </a:t>
            </a:r>
          </a:p>
          <a:p>
            <a:pPr marL="171450" indent="-171450">
              <a:buFont typeface="Arial" panose="020B0604020202020204" pitchFamily="34" charset="0"/>
              <a:buChar char="•"/>
            </a:pPr>
            <a:r>
              <a:rPr lang="en-US" dirty="0"/>
              <a:t>The traditional means of applying, interviewing and keeping a job are not working. </a:t>
            </a:r>
          </a:p>
          <a:p>
            <a:pPr marL="171450" indent="-171450">
              <a:buFont typeface="Arial" panose="020B0604020202020204" pitchFamily="34" charset="0"/>
              <a:buChar char="•"/>
            </a:pPr>
            <a:r>
              <a:rPr lang="en-US" dirty="0"/>
              <a:t>Local and federal governments have programs that can help facilitate employment experiences for neurodivergent people. These programs are vocational rehabilitation focused and support preparing the individual for employment, facilitates opportunities, and additionally, supports the candidates through the hiring process. They could provide onsite support for a period of time after employment begins. Most of these programs require an individual to qualify for the use of their services. </a:t>
            </a:r>
          </a:p>
          <a:p>
            <a:pPr marL="171450" indent="-171450">
              <a:buFont typeface="Arial" panose="020B0604020202020204" pitchFamily="34" charset="0"/>
              <a:buChar char="•"/>
            </a:pPr>
            <a:r>
              <a:rPr lang="en-US" dirty="0"/>
              <a:t>Second, parent and adult support groups in your local community can be a wealth of talent. Support groups focus on a specific element of neurodiversity. They provide mentorship, workshop, and speakers to help individuals grow and find community. A simple internet search will provide you with a number of different resources in your area to reach out for candidates. </a:t>
            </a:r>
          </a:p>
          <a:p>
            <a:pPr marL="171450" indent="-171450">
              <a:buFont typeface="Arial" panose="020B0604020202020204" pitchFamily="34" charset="0"/>
              <a:buChar char="•"/>
            </a:pPr>
            <a:r>
              <a:rPr lang="en-US" dirty="0"/>
              <a:t>Third, connecting with university and junior college career offices can align you with fantastic talent. The word will get out that your organization is open to hiring all talent and this will make more resumes and more talent come your way. </a:t>
            </a:r>
          </a:p>
          <a:p>
            <a:pPr marL="171450" indent="-171450">
              <a:buFont typeface="Arial" panose="020B0604020202020204" pitchFamily="34" charset="0"/>
              <a:buChar char="•"/>
            </a:pPr>
            <a:r>
              <a:rPr lang="en-US" dirty="0"/>
              <a:t>Then, there are employment agencies. Some agencies are intentional about gathering your divergent talent and contracting with organizations. The recruiter at these agencies might support the applicant during the application, interview and assimilating process. If you want to be inclusive, but you don't have the resources to increase your head count, you could outsource a business need. For example, a software company might outsource its quality assurance or accessibility testing. </a:t>
            </a:r>
          </a:p>
          <a:p>
            <a:pPr marL="171450" indent="-171450">
              <a:buFont typeface="Arial" panose="020B0604020202020204" pitchFamily="34" charset="0"/>
              <a:buChar char="•"/>
            </a:pPr>
            <a:r>
              <a:rPr lang="en-US" dirty="0"/>
              <a:t>Now, if you're a smaller organization, a best practice is to start a progressive hiring program slowly and consistently add neurodivergent employees to the company culture. We know from research that creating an inclusive workplace with neurodivergent employees increases retention and enhances the overall culture of the entire organization. Once the right practices are in place, the whole organization benefits. This might be the beginning of your company's inclusion journey. As you create an inclusive workplace, you'll watch your organization thrive as a result. </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33</a:t>
            </a:fld>
            <a:endParaRPr lang="en-US"/>
          </a:p>
        </p:txBody>
      </p:sp>
    </p:spTree>
    <p:extLst>
      <p:ext uri="{BB962C8B-B14F-4D97-AF65-F5344CB8AC3E}">
        <p14:creationId xmlns:p14="http://schemas.microsoft.com/office/powerpoint/2010/main" val="2853731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should an interview look like? If you must include a traditional interview, here's what your team can do to allow interviewees to represent themselves to their fullest potential. </a:t>
            </a:r>
          </a:p>
          <a:p>
            <a:pPr marL="628650" lvl="1" indent="-171450">
              <a:buFont typeface="Arial" panose="020B0604020202020204" pitchFamily="34" charset="0"/>
              <a:buChar char="•"/>
            </a:pPr>
            <a:r>
              <a:rPr lang="en-US" dirty="0"/>
              <a:t>First, provide interview questions at least 24 hours before the interview. This will allow the candidate an opportunity to formulate responses without the processing pressure. </a:t>
            </a:r>
          </a:p>
          <a:p>
            <a:pPr marL="628650" lvl="1" indent="-171450">
              <a:buFont typeface="Arial" panose="020B0604020202020204" pitchFamily="34" charset="0"/>
              <a:buChar char="•"/>
            </a:pPr>
            <a:r>
              <a:rPr lang="en-US" dirty="0"/>
              <a:t>Ask all candidates if they need assistance. They might need help accessing greater detail around the interview, such as location, process, or agenda. </a:t>
            </a:r>
          </a:p>
          <a:p>
            <a:pPr marL="628650" lvl="1" indent="-171450">
              <a:buFont typeface="Arial" panose="020B0604020202020204" pitchFamily="34" charset="0"/>
              <a:buChar char="•"/>
            </a:pPr>
            <a:r>
              <a:rPr lang="en-US" dirty="0"/>
              <a:t>Pause after asking a question. Provide more time for the individual to answer a question. Do not assume a lack of a quick response is a lack of knowledge. </a:t>
            </a:r>
          </a:p>
          <a:p>
            <a:pPr marL="171450" indent="-171450">
              <a:buFont typeface="Arial" panose="020B0604020202020204" pitchFamily="34" charset="0"/>
              <a:buChar char="•"/>
            </a:pPr>
            <a:r>
              <a:rPr lang="en-US" dirty="0"/>
              <a:t>Move from the traditional interview approach to an inclusive interview approach. </a:t>
            </a:r>
          </a:p>
          <a:p>
            <a:pPr marL="628650" lvl="1" indent="-171450">
              <a:buFont typeface="Arial" panose="020B0604020202020204" pitchFamily="34" charset="0"/>
              <a:buChar char="•"/>
            </a:pPr>
            <a:r>
              <a:rPr lang="en-US" dirty="0"/>
              <a:t>Different, more applied skills and knowledge techniques to assess if a candidate can accomplish or has the aptitude to complete the essential job functions</a:t>
            </a:r>
          </a:p>
          <a:p>
            <a:pPr marL="628650" lvl="1" indent="-171450">
              <a:buFont typeface="Arial" panose="020B0604020202020204" pitchFamily="34" charset="0"/>
              <a:buChar char="•"/>
            </a:pPr>
            <a:r>
              <a:rPr lang="en-US" dirty="0"/>
              <a:t>Work-based interviews are a more inclusive approach. They remove the impression management and all the questions about non-job-related subjects. </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35</a:t>
            </a:fld>
            <a:endParaRPr lang="en-US"/>
          </a:p>
        </p:txBody>
      </p:sp>
    </p:spTree>
    <p:extLst>
      <p:ext uri="{BB962C8B-B14F-4D97-AF65-F5344CB8AC3E}">
        <p14:creationId xmlns:p14="http://schemas.microsoft.com/office/powerpoint/2010/main" val="8294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Workplace accommodation: any change or adjustment to the actual job, the job environment, or the way of doing things to allow an individual with a disability to apply for a job, secure a job or acquire access to benefits available to other individuals in the workplace. </a:t>
            </a:r>
          </a:p>
          <a:p>
            <a:pPr marL="171450" indent="-171450">
              <a:buFont typeface="Arial" panose="020B0604020202020204" pitchFamily="34" charset="0"/>
              <a:buChar char="•"/>
            </a:pPr>
            <a:r>
              <a:rPr lang="en-US" dirty="0"/>
              <a:t>Reasonable accommodations allow an individual with a disadvantage to have tools that provide access to the same opportunities as all other employees. </a:t>
            </a:r>
          </a:p>
          <a:p>
            <a:pPr marL="171450" indent="-171450">
              <a:buFont typeface="Arial" panose="020B0604020202020204" pitchFamily="34" charset="0"/>
              <a:buChar char="•"/>
            </a:pPr>
            <a:r>
              <a:rPr lang="en-US" dirty="0"/>
              <a:t>A reasonable accommodation is one allows the organization to support the employee but not create a substantial burden. </a:t>
            </a:r>
          </a:p>
          <a:p>
            <a:pPr marL="171450" indent="-171450">
              <a:buFont typeface="Arial" panose="020B0604020202020204" pitchFamily="34" charset="0"/>
              <a:buChar char="•"/>
            </a:pPr>
            <a:r>
              <a:rPr lang="en-US" dirty="0"/>
              <a:t>Accommodations should be put in place to complete the essential job functions. </a:t>
            </a:r>
          </a:p>
          <a:p>
            <a:pPr marL="171450" indent="-171450">
              <a:buFont typeface="Arial" panose="020B0604020202020204" pitchFamily="34" charset="0"/>
              <a:buChar char="•"/>
            </a:pPr>
            <a:r>
              <a:rPr lang="en-US" dirty="0"/>
              <a:t>If an essential job function can not be completed with reasonable accommodations, the individual may not be a good fit for the job.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37</a:t>
            </a:fld>
            <a:endParaRPr lang="en-US"/>
          </a:p>
        </p:txBody>
      </p:sp>
    </p:spTree>
    <p:extLst>
      <p:ext uri="{BB962C8B-B14F-4D97-AF65-F5344CB8AC3E}">
        <p14:creationId xmlns:p14="http://schemas.microsoft.com/office/powerpoint/2010/main" val="218763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Neurodiversity is an umbrella term for autism, ADHD, dyslexia, dysgraphia, and other learning differences</a:t>
            </a:r>
          </a:p>
          <a:p>
            <a:pPr lvl="1"/>
            <a:r>
              <a:rPr lang="en-US" dirty="0"/>
              <a:t>Autism: </a:t>
            </a:r>
            <a:r>
              <a:rPr lang="en-US" b="0" i="0" dirty="0">
                <a:solidFill>
                  <a:srgbClr val="040C28"/>
                </a:solidFill>
                <a:effectLst/>
                <a:latin typeface="Google Sans"/>
              </a:rPr>
              <a:t>a neurological and developmental disorder that affects how people interact with others, communicate, learn, and behave</a:t>
            </a:r>
          </a:p>
          <a:p>
            <a:pPr lvl="1"/>
            <a:r>
              <a:rPr lang="en-US" dirty="0">
                <a:solidFill>
                  <a:srgbClr val="040C28"/>
                </a:solidFill>
                <a:latin typeface="Google Sans"/>
              </a:rPr>
              <a:t>ADHD: a chronic condition including attention difficulty, hyperactivity, and impulsiveness</a:t>
            </a:r>
          </a:p>
          <a:p>
            <a:pPr lvl="1"/>
            <a:r>
              <a:rPr lang="en-US" dirty="0">
                <a:solidFill>
                  <a:srgbClr val="040C28"/>
                </a:solidFill>
                <a:latin typeface="Google Sans"/>
              </a:rPr>
              <a:t>Dyslexia: </a:t>
            </a:r>
            <a:r>
              <a:rPr lang="en-US" b="0" i="0" dirty="0">
                <a:solidFill>
                  <a:srgbClr val="040C28"/>
                </a:solidFill>
                <a:effectLst/>
                <a:latin typeface="Google Sans"/>
              </a:rPr>
              <a:t>a learning disorder that involves difficulty reading due to problems identifying speech sounds and learning how they relate to letters and words</a:t>
            </a:r>
          </a:p>
          <a:p>
            <a:pPr lvl="1"/>
            <a:r>
              <a:rPr lang="en-US" dirty="0"/>
              <a:t>Dysgraphia: </a:t>
            </a:r>
            <a:r>
              <a:rPr lang="en-US" b="0" i="0" dirty="0">
                <a:solidFill>
                  <a:srgbClr val="040C28"/>
                </a:solidFill>
                <a:effectLst/>
                <a:latin typeface="Google Sans"/>
              </a:rPr>
              <a:t>a neurological disorder characterized by writing disabilities</a:t>
            </a:r>
            <a:r>
              <a:rPr lang="en-US" b="0" i="0" dirty="0">
                <a:solidFill>
                  <a:srgbClr val="202124"/>
                </a:solidFill>
                <a:effectLst/>
                <a:latin typeface="Google Sans"/>
              </a:rPr>
              <a:t>. Specifically, the disorder causes a person's writing to be distorted or incorrect</a:t>
            </a:r>
            <a:endParaRPr lang="en-US" dirty="0"/>
          </a:p>
          <a:p>
            <a:r>
              <a:rPr lang="en-US" dirty="0"/>
              <a:t>We all learn differently; that's a given. But many times, we aren't given the opportunity to advocate for how our learning and communication style influence how we work best. </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3</a:t>
            </a:fld>
            <a:endParaRPr lang="en-US"/>
          </a:p>
        </p:txBody>
      </p:sp>
    </p:spTree>
    <p:extLst>
      <p:ext uri="{BB962C8B-B14F-4D97-AF65-F5344CB8AC3E}">
        <p14:creationId xmlns:p14="http://schemas.microsoft.com/office/powerpoint/2010/main" val="428592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Executive functioning is a set of mental skills that include working memory, flexible thinking, and self-control. </a:t>
            </a:r>
          </a:p>
          <a:p>
            <a:pPr marL="171450" indent="-171450">
              <a:buFont typeface="Arial" panose="020B0604020202020204" pitchFamily="34" charset="0"/>
              <a:buChar char="•"/>
            </a:pPr>
            <a:r>
              <a:rPr lang="en-US" dirty="0"/>
              <a:t>A person with strong executive functioning can multitask, is extremely organized, and has the ability to plan and prioritize tasks. These individuals work well in project management roles. </a:t>
            </a:r>
          </a:p>
          <a:p>
            <a:pPr marL="171450" indent="-171450">
              <a:buFont typeface="Arial" panose="020B0604020202020204" pitchFamily="34" charset="0"/>
              <a:buChar char="•"/>
            </a:pPr>
            <a:r>
              <a:rPr lang="en-US" dirty="0"/>
              <a:t>We use our executive functioning extensively throughout the day. </a:t>
            </a:r>
          </a:p>
          <a:p>
            <a:pPr marL="171450" indent="-171450">
              <a:buFont typeface="Arial" panose="020B0604020202020204" pitchFamily="34" charset="0"/>
              <a:buChar char="•"/>
            </a:pPr>
            <a:r>
              <a:rPr lang="en-US" dirty="0"/>
              <a:t>When it's not working properly, it can show up as inability to focus, follow directions, handle emotions, and also, plan. </a:t>
            </a:r>
          </a:p>
        </p:txBody>
      </p:sp>
      <p:sp>
        <p:nvSpPr>
          <p:cNvPr id="4" name="Slide Number Placeholder 3"/>
          <p:cNvSpPr>
            <a:spLocks noGrp="1"/>
          </p:cNvSpPr>
          <p:nvPr>
            <p:ph type="sldNum" sz="quarter" idx="5"/>
          </p:nvPr>
        </p:nvSpPr>
        <p:spPr/>
        <p:txBody>
          <a:bodyPr/>
          <a:lstStyle/>
          <a:p>
            <a:fld id="{E84AB264-064D-4E8A-9840-29CA8D220BBC}" type="slidenum">
              <a:rPr lang="en-US" smtClean="0"/>
              <a:t>6</a:t>
            </a:fld>
            <a:endParaRPr lang="en-US"/>
          </a:p>
        </p:txBody>
      </p:sp>
    </p:spTree>
    <p:extLst>
      <p:ext uri="{BB962C8B-B14F-4D97-AF65-F5344CB8AC3E}">
        <p14:creationId xmlns:p14="http://schemas.microsoft.com/office/powerpoint/2010/main" val="406461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Difficulties with expressive language, such as thinking on-their-feet, processing questions, or being able to speak at all are common. </a:t>
            </a:r>
          </a:p>
          <a:p>
            <a:pPr marL="171450" indent="-171450">
              <a:buFont typeface="Arial" panose="020B0604020202020204" pitchFamily="34" charset="0"/>
              <a:buChar char="•"/>
            </a:pPr>
            <a:r>
              <a:rPr lang="en-US" dirty="0"/>
              <a:t>Lack of eye contact is common, often sending the wrong message of boredom or inattentiveness. </a:t>
            </a:r>
          </a:p>
          <a:p>
            <a:pPr marL="171450" indent="-171450">
              <a:buFont typeface="Arial" panose="020B0604020202020204" pitchFamily="34" charset="0"/>
              <a:buChar char="•"/>
            </a:pPr>
            <a:r>
              <a:rPr lang="en-US" dirty="0"/>
              <a:t>The use of repetitive or rigid language or even monologue about a topic of interest is common. </a:t>
            </a:r>
          </a:p>
          <a:p>
            <a:pPr marL="171450" indent="-171450">
              <a:buFont typeface="Arial" panose="020B0604020202020204" pitchFamily="34" charset="0"/>
              <a:buChar char="•"/>
            </a:pPr>
            <a:r>
              <a:rPr lang="en-US" dirty="0"/>
              <a:t>Elements of communication, including nonverbal language, can also be a challenge for a neurodivergent to pick up on. </a:t>
            </a:r>
          </a:p>
          <a:p>
            <a:pPr marL="171450" indent="-171450">
              <a:buFont typeface="Arial" panose="020B0604020202020204" pitchFamily="34" charset="0"/>
              <a:buChar char="•"/>
            </a:pPr>
            <a:r>
              <a:rPr lang="en-US" dirty="0"/>
              <a:t>More subtle forms of communication, such as tone, facial expressions, and other non-verbal communication are often missed. This creates a challenge when people are accustomed to certain reciprocal behavior from people they talk with. </a:t>
            </a:r>
          </a:p>
          <a:p>
            <a:pPr marL="171450" indent="-171450">
              <a:buFont typeface="Arial" panose="020B0604020202020204" pitchFamily="34" charset="0"/>
              <a:buChar char="•"/>
            </a:pPr>
            <a:r>
              <a:rPr lang="en-US" dirty="0"/>
              <a:t>You won't always get non-verbal clues and cues, but it doesn't mean the interaction is any less meaningful. </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8</a:t>
            </a:fld>
            <a:endParaRPr lang="en-US"/>
          </a:p>
        </p:txBody>
      </p:sp>
    </p:spTree>
    <p:extLst>
      <p:ext uri="{BB962C8B-B14F-4D97-AF65-F5344CB8AC3E}">
        <p14:creationId xmlns:p14="http://schemas.microsoft.com/office/powerpoint/2010/main" val="223048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Social camouflaging or masking is the behavior of trying to act normal, communicate normal and hide neurodivergent traits. I best heard this described like this:</a:t>
            </a:r>
          </a:p>
          <a:p>
            <a:pPr marL="628650" lvl="1" indent="-171450">
              <a:buFont typeface="Arial" panose="020B0604020202020204" pitchFamily="34" charset="0"/>
              <a:buChar char="•"/>
            </a:pPr>
            <a:r>
              <a:rPr lang="en-US" dirty="0"/>
              <a:t>Each morning, you wake up with a full cup of water. That's your resources for the day. </a:t>
            </a:r>
          </a:p>
          <a:p>
            <a:pPr marL="628650" lvl="1" indent="-171450">
              <a:buFont typeface="Arial" panose="020B0604020202020204" pitchFamily="34" charset="0"/>
              <a:buChar char="•"/>
            </a:pPr>
            <a:r>
              <a:rPr lang="en-US" dirty="0"/>
              <a:t>Typically, you lose a little water here and there throughout the day until you're pretty low. </a:t>
            </a:r>
          </a:p>
          <a:p>
            <a:pPr marL="628650" lvl="1" indent="-171450">
              <a:buFont typeface="Arial" panose="020B0604020202020204" pitchFamily="34" charset="0"/>
              <a:buChar char="•"/>
            </a:pPr>
            <a:r>
              <a:rPr lang="en-US" dirty="0"/>
              <a:t>For some, that cup has a bunch of tiny holes in it, and before they can even get started with their day, their resources are being lost. </a:t>
            </a:r>
          </a:p>
          <a:p>
            <a:pPr marL="628650" lvl="1" indent="-171450">
              <a:buFont typeface="Arial" panose="020B0604020202020204" pitchFamily="34" charset="0"/>
              <a:buChar char="•"/>
            </a:pPr>
            <a:r>
              <a:rPr lang="en-US" dirty="0"/>
              <a:t>Their energy switches to keeping water in the cup. Unfortunately, this activity only makes the cup drain quicker. </a:t>
            </a:r>
          </a:p>
          <a:p>
            <a:pPr marL="628650" lvl="1" indent="-171450">
              <a:buFont typeface="Arial" panose="020B0604020202020204" pitchFamily="34" charset="0"/>
              <a:buChar char="•"/>
            </a:pPr>
            <a:r>
              <a:rPr lang="en-US" dirty="0"/>
              <a:t>The cup with holes is a representation of a </a:t>
            </a:r>
            <a:r>
              <a:rPr lang="en-US" dirty="0" err="1"/>
              <a:t>neurodivergent's</a:t>
            </a:r>
            <a:r>
              <a:rPr lang="en-US" dirty="0"/>
              <a:t> use of camouflaging, or also called masking. </a:t>
            </a:r>
          </a:p>
          <a:p>
            <a:pPr marL="171450" indent="-171450">
              <a:buFont typeface="Arial" panose="020B0604020202020204" pitchFamily="34" charset="0"/>
              <a:buChar char="•"/>
            </a:pPr>
            <a:r>
              <a:rPr lang="en-US" dirty="0"/>
              <a:t>Many social camouflage to escape the various stigmas associated with neurodivergent conditions or to escape bullying and ridicule they have experienced in the past. </a:t>
            </a:r>
          </a:p>
          <a:p>
            <a:pPr marL="171450" indent="-171450">
              <a:buFont typeface="Arial" panose="020B0604020202020204" pitchFamily="34" charset="0"/>
              <a:buChar char="•"/>
            </a:pPr>
            <a:r>
              <a:rPr lang="en-US" dirty="0"/>
              <a:t>Think of it as post-traumatic stress and social camouflaging is their coping mechanism. </a:t>
            </a:r>
          </a:p>
          <a:p>
            <a:pPr marL="171450" indent="-171450">
              <a:buFont typeface="Arial" panose="020B0604020202020204" pitchFamily="34" charset="0"/>
              <a:buChar char="•"/>
            </a:pPr>
            <a:r>
              <a:rPr lang="en-US" dirty="0"/>
              <a:t>Camouflaging leads to anxiety and burnout. </a:t>
            </a:r>
          </a:p>
          <a:p>
            <a:pPr marL="171450" indent="-171450">
              <a:buFont typeface="Arial" panose="020B0604020202020204" pitchFamily="34" charset="0"/>
              <a:buChar char="•"/>
            </a:pPr>
            <a:r>
              <a:rPr lang="en-US" dirty="0"/>
              <a:t>The general population doesn't understand these impairments, how they manifest and what they mean for their coworker's ability to perform work. Innocent ignorance of neurodivergent by coworkers is the number one reason an individual will tax their system by social camouflaging</a:t>
            </a:r>
          </a:p>
          <a:p>
            <a:pPr marL="171450" indent="-171450">
              <a:buFont typeface="Arial" panose="020B0604020202020204" pitchFamily="34" charset="0"/>
              <a:buChar char="•"/>
            </a:pPr>
            <a:r>
              <a:rPr lang="en-US" dirty="0"/>
              <a:t>In creating a neurodivergent-friendly environment, their energy translates into productivity and innovation for your organization</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10</a:t>
            </a:fld>
            <a:endParaRPr lang="en-US"/>
          </a:p>
        </p:txBody>
      </p:sp>
    </p:spTree>
    <p:extLst>
      <p:ext uri="{BB962C8B-B14F-4D97-AF65-F5344CB8AC3E}">
        <p14:creationId xmlns:p14="http://schemas.microsoft.com/office/powerpoint/2010/main" val="143002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Just like everyone in the workplace, neurodivergent employees have different styles in the way that they learn</a:t>
            </a:r>
          </a:p>
          <a:p>
            <a:pPr marL="628650" lvl="1" indent="-171450">
              <a:buFont typeface="Arial" panose="020B0604020202020204" pitchFamily="34" charset="0"/>
              <a:buChar char="•"/>
            </a:pPr>
            <a:r>
              <a:rPr lang="en-US" dirty="0"/>
              <a:t>Audio learning style</a:t>
            </a:r>
          </a:p>
          <a:p>
            <a:pPr marL="628650" lvl="1" indent="-171450">
              <a:buFont typeface="Arial" panose="020B0604020202020204" pitchFamily="34" charset="0"/>
              <a:buChar char="•"/>
            </a:pPr>
            <a:r>
              <a:rPr lang="en-US" dirty="0"/>
              <a:t>Visual learning style</a:t>
            </a:r>
          </a:p>
          <a:p>
            <a:pPr marL="628650" lvl="1" indent="-171450">
              <a:buFont typeface="Arial" panose="020B0604020202020204" pitchFamily="34" charset="0"/>
              <a:buChar char="•"/>
            </a:pPr>
            <a:r>
              <a:rPr lang="en-US" dirty="0"/>
              <a:t>Kinesthetic learning style</a:t>
            </a:r>
          </a:p>
          <a:p>
            <a:pPr marL="171450" indent="-171450">
              <a:buFont typeface="Arial" panose="020B0604020202020204" pitchFamily="34" charset="0"/>
              <a:buChar char="•"/>
            </a:pPr>
            <a:r>
              <a:rPr lang="en-US" dirty="0"/>
              <a:t>Neurodivergent people can have struggles with auditory processing. This means that when you give us a verbal instruction, it may go in one ear and out the other without being properly processed by the brain. A really quick and easy way to accommodate for this is making sure that any verbal instructions are followed up with the same instructions given in a written format.</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14</a:t>
            </a:fld>
            <a:endParaRPr lang="en-US"/>
          </a:p>
        </p:txBody>
      </p:sp>
    </p:spTree>
    <p:extLst>
      <p:ext uri="{BB962C8B-B14F-4D97-AF65-F5344CB8AC3E}">
        <p14:creationId xmlns:p14="http://schemas.microsoft.com/office/powerpoint/2010/main" val="351361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Specifically, employees with autism and ADHD can struggle with being caught off guard</a:t>
            </a:r>
          </a:p>
          <a:p>
            <a:pPr marL="171450" indent="-171450">
              <a:buFont typeface="Arial" panose="020B0604020202020204" pitchFamily="34" charset="0"/>
              <a:buChar char="•"/>
            </a:pPr>
            <a:r>
              <a:rPr lang="en-US" dirty="0"/>
              <a:t>To get the best out of your neurodivergent team members, you need to provide as much information as you can ahead of time </a:t>
            </a:r>
          </a:p>
          <a:p>
            <a:pPr marL="171450" indent="-171450">
              <a:buFont typeface="Arial" panose="020B0604020202020204" pitchFamily="34" charset="0"/>
              <a:buChar char="•"/>
            </a:pPr>
            <a:r>
              <a:rPr lang="en-US" dirty="0"/>
              <a:t>Provide agendas ahead of meeting times</a:t>
            </a:r>
          </a:p>
          <a:p>
            <a:pPr marL="171450" indent="-171450">
              <a:buFont typeface="Arial" panose="020B0604020202020204" pitchFamily="34" charset="0"/>
              <a:buChar char="•"/>
            </a:pPr>
            <a:r>
              <a:rPr lang="en-US" dirty="0"/>
              <a:t>Send a message before a call to ask if free and to give the purpose of the call</a:t>
            </a:r>
          </a:p>
          <a:p>
            <a:pPr marL="171450" indent="-171450">
              <a:buFont typeface="Arial" panose="020B0604020202020204" pitchFamily="34" charset="0"/>
              <a:buChar char="•"/>
            </a:pPr>
            <a:r>
              <a:rPr lang="en-US" dirty="0"/>
              <a:t>Have clearly outlined processes and policies in writing</a:t>
            </a:r>
          </a:p>
          <a:p>
            <a:pPr marL="171450" indent="-171450">
              <a:buFont typeface="Arial" panose="020B0604020202020204" pitchFamily="34" charset="0"/>
              <a:buChar char="•"/>
            </a:pPr>
            <a:r>
              <a:rPr lang="en-US" dirty="0"/>
              <a:t>Provide information as it happens, instead of data dumping</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16</a:t>
            </a:fld>
            <a:endParaRPr lang="en-US"/>
          </a:p>
        </p:txBody>
      </p:sp>
    </p:spTree>
    <p:extLst>
      <p:ext uri="{BB962C8B-B14F-4D97-AF65-F5344CB8AC3E}">
        <p14:creationId xmlns:p14="http://schemas.microsoft.com/office/powerpoint/2010/main" val="123096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Neurodivergent people, specifically autistic people, need instructions to be very clear, concise, and specific</a:t>
            </a:r>
          </a:p>
          <a:p>
            <a:pPr marL="171450" indent="-171450">
              <a:buFont typeface="Arial" panose="020B0604020202020204" pitchFamily="34" charset="0"/>
              <a:buChar char="•"/>
            </a:pPr>
            <a:r>
              <a:rPr lang="en-US" dirty="0"/>
              <a:t>We're not very good at reading between the lines, and we need you to spell out exactly what you want from us. </a:t>
            </a:r>
          </a:p>
          <a:p>
            <a:pPr marL="171450" indent="-171450">
              <a:buFont typeface="Arial" panose="020B0604020202020204" pitchFamily="34" charset="0"/>
              <a:buChar char="•"/>
            </a:pPr>
            <a:r>
              <a:rPr lang="en-US" dirty="0"/>
              <a:t>Give instructions on a what, by when, and why basis. </a:t>
            </a:r>
          </a:p>
          <a:p>
            <a:pPr marL="171450" indent="-171450">
              <a:buFont typeface="Arial" panose="020B0604020202020204" pitchFamily="34" charset="0"/>
              <a:buChar char="•"/>
            </a:pPr>
            <a:r>
              <a:rPr lang="en-US" dirty="0"/>
              <a:t>With extreme clearly state:</a:t>
            </a:r>
          </a:p>
          <a:p>
            <a:pPr marL="628650" lvl="1" indent="-171450">
              <a:buFont typeface="Arial" panose="020B0604020202020204" pitchFamily="34" charset="0"/>
              <a:buChar char="•"/>
            </a:pPr>
            <a:r>
              <a:rPr lang="en-US" dirty="0"/>
              <a:t>what exactly do you need from somebody</a:t>
            </a:r>
          </a:p>
          <a:p>
            <a:pPr marL="628650" lvl="1" indent="-171450">
              <a:buFont typeface="Arial" panose="020B0604020202020204" pitchFamily="34" charset="0"/>
              <a:buChar char="•"/>
            </a:pPr>
            <a:r>
              <a:rPr lang="en-US" dirty="0"/>
              <a:t>when exactly do you need each of those things by, and </a:t>
            </a:r>
          </a:p>
          <a:p>
            <a:pPr marL="628650" lvl="1" indent="-171450">
              <a:buFont typeface="Arial" panose="020B0604020202020204" pitchFamily="34" charset="0"/>
              <a:buChar char="•"/>
            </a:pPr>
            <a:r>
              <a:rPr lang="en-US" dirty="0"/>
              <a:t>why you need each of those things</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18</a:t>
            </a:fld>
            <a:endParaRPr lang="en-US"/>
          </a:p>
        </p:txBody>
      </p:sp>
    </p:spTree>
    <p:extLst>
      <p:ext uri="{BB962C8B-B14F-4D97-AF65-F5344CB8AC3E}">
        <p14:creationId xmlns:p14="http://schemas.microsoft.com/office/powerpoint/2010/main" val="157740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people get overwhelmed by having too much information all at once, whereas neurodivergent people tend to go the opposite way. </a:t>
            </a:r>
          </a:p>
          <a:p>
            <a:pPr marL="171450" indent="-171450">
              <a:buFont typeface="Arial" panose="020B0604020202020204" pitchFamily="34" charset="0"/>
              <a:buChar char="•"/>
            </a:pPr>
            <a:r>
              <a:rPr lang="en-US" dirty="0"/>
              <a:t>They tend to get overwhelmed by not having enough information to be able to build a full picture</a:t>
            </a:r>
          </a:p>
          <a:p>
            <a:pPr marL="171450" indent="-171450">
              <a:buFont typeface="Arial" panose="020B0604020202020204" pitchFamily="34" charset="0"/>
              <a:buChar char="•"/>
            </a:pPr>
            <a:r>
              <a:rPr lang="en-US" dirty="0"/>
              <a:t>If the information needed to build the whole picture of something is missing, the brain is constantly going to be looking for that information.</a:t>
            </a:r>
          </a:p>
          <a:p>
            <a:pPr marL="171450" indent="-171450">
              <a:buFont typeface="Arial" panose="020B0604020202020204" pitchFamily="34" charset="0"/>
              <a:buChar char="•"/>
            </a:pPr>
            <a:r>
              <a:rPr lang="en-US" dirty="0"/>
              <a:t>Give all the information that they might need (or make it accessible to them should they want to look for it), rather than just drip-feeding information on a need-to-know basis</a:t>
            </a:r>
          </a:p>
          <a:p>
            <a:pPr marL="171450" indent="-171450">
              <a:buFont typeface="Arial" panose="020B0604020202020204" pitchFamily="34" charset="0"/>
              <a:buChar char="•"/>
            </a:pPr>
            <a:r>
              <a:rPr lang="en-US" dirty="0"/>
              <a:t>Generally, make sure that information is available to everyone that needs it and they don't have to ask for it and they don't have to try and fill the gaps in themselves</a:t>
            </a:r>
          </a:p>
          <a:p>
            <a:endParaRPr lang="en-US" dirty="0"/>
          </a:p>
        </p:txBody>
      </p:sp>
      <p:sp>
        <p:nvSpPr>
          <p:cNvPr id="4" name="Slide Number Placeholder 3"/>
          <p:cNvSpPr>
            <a:spLocks noGrp="1"/>
          </p:cNvSpPr>
          <p:nvPr>
            <p:ph type="sldNum" sz="quarter" idx="5"/>
          </p:nvPr>
        </p:nvSpPr>
        <p:spPr/>
        <p:txBody>
          <a:bodyPr/>
          <a:lstStyle/>
          <a:p>
            <a:fld id="{E84AB264-064D-4E8A-9840-29CA8D220BBC}" type="slidenum">
              <a:rPr lang="en-US" smtClean="0"/>
              <a:t>20</a:t>
            </a:fld>
            <a:endParaRPr lang="en-US"/>
          </a:p>
        </p:txBody>
      </p:sp>
    </p:spTree>
    <p:extLst>
      <p:ext uri="{BB962C8B-B14F-4D97-AF65-F5344CB8AC3E}">
        <p14:creationId xmlns:p14="http://schemas.microsoft.com/office/powerpoint/2010/main" val="252004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B84D-F076-F839-51CF-88CFC9B76D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9C0D2-47D9-96AD-DA61-53A7A1C61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5780BB-A9F3-6456-51FF-3B3452D1BF94}"/>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5" name="Footer Placeholder 4">
            <a:extLst>
              <a:ext uri="{FF2B5EF4-FFF2-40B4-BE49-F238E27FC236}">
                <a16:creationId xmlns:a16="http://schemas.microsoft.com/office/drawing/2014/main" id="{C11441F1-FEDE-EA8F-3CDC-0FB7AE2C5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85960-4186-039F-2CCE-14307068B34C}"/>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29106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A6B4-9D0A-B997-9B4D-FE44497079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473936-F3AD-C0CA-0021-200DB9286C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7BB13-2C4B-82B0-E2EC-B69839396D09}"/>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5" name="Footer Placeholder 4">
            <a:extLst>
              <a:ext uri="{FF2B5EF4-FFF2-40B4-BE49-F238E27FC236}">
                <a16:creationId xmlns:a16="http://schemas.microsoft.com/office/drawing/2014/main" id="{46F7679B-74B6-24F2-23D5-66479DB08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0AF8A-D8B0-D1AA-F99D-5574308A42F6}"/>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83161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E15A3D-8004-1CC6-D9FF-521ABC953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5600A0-1AC3-F8B1-FA21-0F78898294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AAA78-D578-CF9F-E14C-84C5A08EE102}"/>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5" name="Footer Placeholder 4">
            <a:extLst>
              <a:ext uri="{FF2B5EF4-FFF2-40B4-BE49-F238E27FC236}">
                <a16:creationId xmlns:a16="http://schemas.microsoft.com/office/drawing/2014/main" id="{51EA07EC-D4E3-756B-CB68-47F060709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D12F8-70DE-6C5E-C0C0-460B4FB5917D}"/>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94858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B306-3FF4-09A1-ABE6-C9610FE9A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043629-6040-73A2-05C7-C901714E7F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93F82-B960-0B5D-E27E-C7FA95E2B693}"/>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5" name="Footer Placeholder 4">
            <a:extLst>
              <a:ext uri="{FF2B5EF4-FFF2-40B4-BE49-F238E27FC236}">
                <a16:creationId xmlns:a16="http://schemas.microsoft.com/office/drawing/2014/main" id="{902F178D-C402-D220-A0AE-2021D0BFB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3D2DB-D55D-F420-94A5-3D17083AB78F}"/>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66822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47C2-781B-92F2-CB3B-B2D5C2B066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4687AB-30C3-F52D-A398-52B66E9C6E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7D3782-216B-EB00-1E77-5DC34E339516}"/>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5" name="Footer Placeholder 4">
            <a:extLst>
              <a:ext uri="{FF2B5EF4-FFF2-40B4-BE49-F238E27FC236}">
                <a16:creationId xmlns:a16="http://schemas.microsoft.com/office/drawing/2014/main" id="{7B14B632-C93F-7DF0-E2A0-73E5EBCAF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4D8EF-F31E-69D2-EC0B-6A13AB9734C9}"/>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144066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AA58-1916-5EE1-F90B-AC23183D9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E4B8D-D18C-CA91-2044-485CD5436F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15F79E-7F2B-C22E-8682-77E76B9E4A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01840-1FF5-DABF-B120-0EDEC29370F5}"/>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6" name="Footer Placeholder 5">
            <a:extLst>
              <a:ext uri="{FF2B5EF4-FFF2-40B4-BE49-F238E27FC236}">
                <a16:creationId xmlns:a16="http://schemas.microsoft.com/office/drawing/2014/main" id="{50C4FEFD-1D79-BB61-1FFB-81D4C412A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05F30-4982-8398-375C-17BB5F2C070E}"/>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121816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D057-9D48-9C9B-B506-46B083F31F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31630-01DE-7E7F-929B-B607CF988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EFFF0-3260-6959-B9F1-BC54575B77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B3116A-9486-CCB5-BC45-18BA3EBD8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D45622-71F6-15EA-7B78-5B9FA56C97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E6D4EC-B6A7-B569-48DD-DB2528F2BBD1}"/>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8" name="Footer Placeholder 7">
            <a:extLst>
              <a:ext uri="{FF2B5EF4-FFF2-40B4-BE49-F238E27FC236}">
                <a16:creationId xmlns:a16="http://schemas.microsoft.com/office/drawing/2014/main" id="{9A3EE25B-AD8E-0A80-74D0-5FDFE0A5C4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73D149-9C39-C98C-1284-2B6064B0FA2E}"/>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790850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2FD5-0B07-ED29-41DE-BB2F472FD7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BED4C-DE99-71E1-0179-532EE599E1B2}"/>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4" name="Footer Placeholder 3">
            <a:extLst>
              <a:ext uri="{FF2B5EF4-FFF2-40B4-BE49-F238E27FC236}">
                <a16:creationId xmlns:a16="http://schemas.microsoft.com/office/drawing/2014/main" id="{ED517CCE-744C-FFEA-861C-24D58DA462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155C6A-2C50-491F-2756-541D2E917257}"/>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347389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954D2-F0D8-613C-E448-CEE51FD265FC}"/>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3" name="Footer Placeholder 2">
            <a:extLst>
              <a:ext uri="{FF2B5EF4-FFF2-40B4-BE49-F238E27FC236}">
                <a16:creationId xmlns:a16="http://schemas.microsoft.com/office/drawing/2014/main" id="{7D882920-A632-C545-B718-6BAF09C0A3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84C080-8BB5-B349-7579-764F62143981}"/>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182397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9E52-660C-26B6-A196-00F34C8C7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6FE5B4-8D73-58B2-EAF6-E0CBBF0983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46DE64-B6D2-9A12-1ECC-BE5D2FAA4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4142E-E946-1758-30F6-56E5376717D0}"/>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6" name="Footer Placeholder 5">
            <a:extLst>
              <a:ext uri="{FF2B5EF4-FFF2-40B4-BE49-F238E27FC236}">
                <a16:creationId xmlns:a16="http://schemas.microsoft.com/office/drawing/2014/main" id="{C15A2DAD-1EFF-AFDD-32E4-D9C8B1D03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BEBAC-7210-9E7E-E5BA-1CDC0681BBF5}"/>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121606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E5E2-C9CC-42B6-866C-2A9560238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23DD1A-7EB6-0BB4-8FE0-427809098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9902B7-8709-0FB0-8949-589F4DF3F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4C1F52-2464-5348-3646-221EC69BC7F6}"/>
              </a:ext>
            </a:extLst>
          </p:cNvPr>
          <p:cNvSpPr>
            <a:spLocks noGrp="1"/>
          </p:cNvSpPr>
          <p:nvPr>
            <p:ph type="dt" sz="half" idx="10"/>
          </p:nvPr>
        </p:nvSpPr>
        <p:spPr/>
        <p:txBody>
          <a:bodyPr/>
          <a:lstStyle/>
          <a:p>
            <a:fld id="{6AD7C9AB-8FFE-4803-AABF-CE57493DAE3B}" type="datetimeFigureOut">
              <a:rPr lang="en-US" smtClean="0"/>
              <a:t>11/9/2023</a:t>
            </a:fld>
            <a:endParaRPr lang="en-US"/>
          </a:p>
        </p:txBody>
      </p:sp>
      <p:sp>
        <p:nvSpPr>
          <p:cNvPr id="6" name="Footer Placeholder 5">
            <a:extLst>
              <a:ext uri="{FF2B5EF4-FFF2-40B4-BE49-F238E27FC236}">
                <a16:creationId xmlns:a16="http://schemas.microsoft.com/office/drawing/2014/main" id="{35666AF0-C37D-EF57-4605-318472C80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E00D5-F830-5280-C7AD-415E9B7B44F2}"/>
              </a:ext>
            </a:extLst>
          </p:cNvPr>
          <p:cNvSpPr>
            <a:spLocks noGrp="1"/>
          </p:cNvSpPr>
          <p:nvPr>
            <p:ph type="sldNum" sz="quarter" idx="12"/>
          </p:nvPr>
        </p:nvSpPr>
        <p:spPr/>
        <p:txBody>
          <a:bodyPr/>
          <a:lstStyle/>
          <a:p>
            <a:fld id="{8946AB88-FF6F-4D84-B172-9F3C3ECE87D8}" type="slidenum">
              <a:rPr lang="en-US" smtClean="0"/>
              <a:t>‹#›</a:t>
            </a:fld>
            <a:endParaRPr lang="en-US"/>
          </a:p>
        </p:txBody>
      </p:sp>
    </p:spTree>
    <p:extLst>
      <p:ext uri="{BB962C8B-B14F-4D97-AF65-F5344CB8AC3E}">
        <p14:creationId xmlns:p14="http://schemas.microsoft.com/office/powerpoint/2010/main" val="138519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90ECA3-B9E8-D8AA-DA41-232E73FCFC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E316E3-5E6E-E737-EE19-4FEEDEFD4C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75DED1-9ECD-5B87-A453-F5543A289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7C9AB-8FFE-4803-AABF-CE57493DAE3B}" type="datetimeFigureOut">
              <a:rPr lang="en-US" smtClean="0"/>
              <a:t>11/9/2023</a:t>
            </a:fld>
            <a:endParaRPr lang="en-US"/>
          </a:p>
        </p:txBody>
      </p:sp>
      <p:sp>
        <p:nvSpPr>
          <p:cNvPr id="5" name="Footer Placeholder 4">
            <a:extLst>
              <a:ext uri="{FF2B5EF4-FFF2-40B4-BE49-F238E27FC236}">
                <a16:creationId xmlns:a16="http://schemas.microsoft.com/office/drawing/2014/main" id="{E7655178-2EFD-4DAC-C3A2-9CE5B4B0A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187461-4A99-8615-7C47-FDD802618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6AB88-FF6F-4D84-B172-9F3C3ECE87D8}" type="slidenum">
              <a:rPr lang="en-US" smtClean="0"/>
              <a:t>‹#›</a:t>
            </a:fld>
            <a:endParaRPr lang="en-US"/>
          </a:p>
        </p:txBody>
      </p:sp>
    </p:spTree>
    <p:extLst>
      <p:ext uri="{BB962C8B-B14F-4D97-AF65-F5344CB8AC3E}">
        <p14:creationId xmlns:p14="http://schemas.microsoft.com/office/powerpoint/2010/main" val="1572954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33FA2-F6ED-A73D-CD2E-0E4709B635D7}"/>
              </a:ext>
            </a:extLst>
          </p:cNvPr>
          <p:cNvSpPr>
            <a:spLocks noGrp="1"/>
          </p:cNvSpPr>
          <p:nvPr>
            <p:ph type="ctrTitle"/>
          </p:nvPr>
        </p:nvSpPr>
        <p:spPr>
          <a:xfrm>
            <a:off x="838200" y="451381"/>
            <a:ext cx="10512552" cy="4066540"/>
          </a:xfrm>
        </p:spPr>
        <p:txBody>
          <a:bodyPr anchor="b">
            <a:normAutofit/>
          </a:bodyPr>
          <a:lstStyle/>
          <a:p>
            <a:pPr algn="l"/>
            <a:r>
              <a:rPr lang="en-US" sz="6600" dirty="0"/>
              <a:t>Abilities at Work</a:t>
            </a:r>
          </a:p>
        </p:txBody>
      </p:sp>
      <p:sp>
        <p:nvSpPr>
          <p:cNvPr id="3" name="Subtitle 2">
            <a:extLst>
              <a:ext uri="{FF2B5EF4-FFF2-40B4-BE49-F238E27FC236}">
                <a16:creationId xmlns:a16="http://schemas.microsoft.com/office/drawing/2014/main" id="{A8FEBC64-B8AF-2E86-7344-09A863DA65B1}"/>
              </a:ext>
            </a:extLst>
          </p:cNvPr>
          <p:cNvSpPr>
            <a:spLocks noGrp="1"/>
          </p:cNvSpPr>
          <p:nvPr>
            <p:ph type="subTitle" idx="1"/>
          </p:nvPr>
        </p:nvSpPr>
        <p:spPr>
          <a:xfrm>
            <a:off x="838199" y="4983276"/>
            <a:ext cx="10512552" cy="1126680"/>
          </a:xfrm>
        </p:spPr>
        <p:txBody>
          <a:bodyPr>
            <a:normAutofit/>
          </a:bodyPr>
          <a:lstStyle/>
          <a:p>
            <a:pPr algn="l">
              <a:spcAft>
                <a:spcPts val="1200"/>
              </a:spcAft>
            </a:pPr>
            <a:r>
              <a:rPr lang="en-US" dirty="0"/>
              <a:t>A brief look at neurodiversity in the workplace</a:t>
            </a:r>
          </a:p>
          <a:p>
            <a:pPr algn="l">
              <a:spcBef>
                <a:spcPts val="0"/>
              </a:spcBef>
            </a:pPr>
            <a:r>
              <a:rPr lang="en-US" sz="1700" dirty="0"/>
              <a:t>Kelly M. Caldwell, SHRM-SCP, AWI-CH, IPMA-CP</a:t>
            </a:r>
          </a:p>
          <a:p>
            <a:pPr algn="l">
              <a:spcBef>
                <a:spcPts val="0"/>
              </a:spcBef>
            </a:pPr>
            <a:r>
              <a:rPr lang="en-US" sz="1700" dirty="0"/>
              <a:t>Partner, Visions Human Resource Services, LLC | President, Mid-Hudson HR Association</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07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0F5EC-2CB0-36DD-0A21-5DBBE39ADF83}"/>
              </a:ext>
            </a:extLst>
          </p:cNvPr>
          <p:cNvSpPr>
            <a:spLocks noGrp="1"/>
          </p:cNvSpPr>
          <p:nvPr>
            <p:ph type="title"/>
          </p:nvPr>
        </p:nvSpPr>
        <p:spPr>
          <a:xfrm>
            <a:off x="640080" y="325369"/>
            <a:ext cx="4368602" cy="1956841"/>
          </a:xfrm>
        </p:spPr>
        <p:txBody>
          <a:bodyPr anchor="b">
            <a:normAutofit/>
          </a:bodyPr>
          <a:lstStyle/>
          <a:p>
            <a:r>
              <a:rPr lang="en-US" sz="5400"/>
              <a:t>Camouflage / Masking</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42F870-471E-D459-67F5-988F2F309E39}"/>
              </a:ext>
            </a:extLst>
          </p:cNvPr>
          <p:cNvSpPr>
            <a:spLocks noGrp="1"/>
          </p:cNvSpPr>
          <p:nvPr>
            <p:ph idx="1"/>
          </p:nvPr>
        </p:nvSpPr>
        <p:spPr>
          <a:xfrm>
            <a:off x="640080" y="3273374"/>
            <a:ext cx="4243589" cy="2920193"/>
          </a:xfrm>
        </p:spPr>
        <p:txBody>
          <a:bodyPr>
            <a:normAutofit/>
          </a:bodyPr>
          <a:lstStyle/>
          <a:p>
            <a:r>
              <a:rPr lang="en-US" sz="2200" dirty="0"/>
              <a:t>Social camouflaging or masking is the behavior of trying to act normal, communicate normal and hide neurodivergent traits. </a:t>
            </a:r>
          </a:p>
          <a:p>
            <a:r>
              <a:rPr lang="en-US" sz="2200" dirty="0"/>
              <a:t>Camouflaging leads to anxiety and burnout. </a:t>
            </a:r>
          </a:p>
        </p:txBody>
      </p:sp>
      <p:pic>
        <p:nvPicPr>
          <p:cNvPr id="5" name="Picture 4" descr="Tiger peering through dense forest">
            <a:extLst>
              <a:ext uri="{FF2B5EF4-FFF2-40B4-BE49-F238E27FC236}">
                <a16:creationId xmlns:a16="http://schemas.microsoft.com/office/drawing/2014/main" id="{864BEE3C-5779-DB10-87F0-8387A0A9896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43206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8B2B9-FEDB-FDAE-B646-664AFC5D4423}"/>
              </a:ext>
            </a:extLst>
          </p:cNvPr>
          <p:cNvSpPr>
            <a:spLocks noGrp="1"/>
          </p:cNvSpPr>
          <p:nvPr>
            <p:ph type="title"/>
          </p:nvPr>
        </p:nvSpPr>
        <p:spPr/>
        <p:txBody>
          <a:bodyPr/>
          <a:lstStyle/>
          <a:p>
            <a:r>
              <a:rPr lang="en-US" dirty="0"/>
              <a:t>Related Terms</a:t>
            </a:r>
          </a:p>
        </p:txBody>
      </p:sp>
      <p:graphicFrame>
        <p:nvGraphicFramePr>
          <p:cNvPr id="4" name="Table 4">
            <a:extLst>
              <a:ext uri="{FF2B5EF4-FFF2-40B4-BE49-F238E27FC236}">
                <a16:creationId xmlns:a16="http://schemas.microsoft.com/office/drawing/2014/main" id="{274ED58E-0ED1-63C1-7946-9DA2F6759E8B}"/>
              </a:ext>
            </a:extLst>
          </p:cNvPr>
          <p:cNvGraphicFramePr>
            <a:graphicFrameLocks noGrp="1"/>
          </p:cNvGraphicFramePr>
          <p:nvPr>
            <p:ph idx="1"/>
            <p:extLst>
              <p:ext uri="{D42A27DB-BD31-4B8C-83A1-F6EECF244321}">
                <p14:modId xmlns:p14="http://schemas.microsoft.com/office/powerpoint/2010/main" val="2061904617"/>
              </p:ext>
            </p:extLst>
          </p:nvPr>
        </p:nvGraphicFramePr>
        <p:xfrm>
          <a:off x="838200" y="1825625"/>
          <a:ext cx="10515600" cy="3845560"/>
        </p:xfrm>
        <a:graphic>
          <a:graphicData uri="http://schemas.openxmlformats.org/drawingml/2006/table">
            <a:tbl>
              <a:tblPr firstRow="1" bandRow="1">
                <a:tableStyleId>{2D5ABB26-0587-4C30-8999-92F81FD0307C}</a:tableStyleId>
              </a:tblPr>
              <a:tblGrid>
                <a:gridCol w="3014709">
                  <a:extLst>
                    <a:ext uri="{9D8B030D-6E8A-4147-A177-3AD203B41FA5}">
                      <a16:colId xmlns:a16="http://schemas.microsoft.com/office/drawing/2014/main" val="375662412"/>
                    </a:ext>
                  </a:extLst>
                </a:gridCol>
                <a:gridCol w="7500891">
                  <a:extLst>
                    <a:ext uri="{9D8B030D-6E8A-4147-A177-3AD203B41FA5}">
                      <a16:colId xmlns:a16="http://schemas.microsoft.com/office/drawing/2014/main" val="507852330"/>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051589232"/>
                  </a:ext>
                </a:extLst>
              </a:tr>
              <a:tr h="370840">
                <a:tc>
                  <a:txBody>
                    <a:bodyPr/>
                    <a:lstStyle/>
                    <a:p>
                      <a:r>
                        <a:rPr lang="en-US" dirty="0"/>
                        <a:t>Neurodiversity</a:t>
                      </a:r>
                    </a:p>
                  </a:txBody>
                  <a:tcPr/>
                </a:tc>
                <a:tc>
                  <a:txBody>
                    <a:bodyPr/>
                    <a:lstStyle/>
                    <a:p>
                      <a:r>
                        <a:rPr lang="en-US" dirty="0"/>
                        <a:t>A term representing individuals who cognitively process differently than what society considers the norm</a:t>
                      </a:r>
                    </a:p>
                  </a:txBody>
                  <a:tcPr/>
                </a:tc>
                <a:extLst>
                  <a:ext uri="{0D108BD9-81ED-4DB2-BD59-A6C34878D82A}">
                    <a16:rowId xmlns:a16="http://schemas.microsoft.com/office/drawing/2014/main" val="340785343"/>
                  </a:ext>
                </a:extLst>
              </a:tr>
              <a:tr h="370840">
                <a:tc>
                  <a:txBody>
                    <a:bodyPr/>
                    <a:lstStyle/>
                    <a:p>
                      <a:r>
                        <a:rPr lang="en-US" dirty="0"/>
                        <a:t>Camouflaging</a:t>
                      </a:r>
                    </a:p>
                  </a:txBody>
                  <a:tcPr/>
                </a:tc>
                <a:tc>
                  <a:txBody>
                    <a:bodyPr/>
                    <a:lstStyle/>
                    <a:p>
                      <a:r>
                        <a:rPr lang="en-US" dirty="0"/>
                        <a:t>A behavior that involves trying to act or communicate in a way that hides neurodivergent traits; also known as masking</a:t>
                      </a:r>
                    </a:p>
                  </a:txBody>
                  <a:tcPr/>
                </a:tc>
                <a:extLst>
                  <a:ext uri="{0D108BD9-81ED-4DB2-BD59-A6C34878D82A}">
                    <a16:rowId xmlns:a16="http://schemas.microsoft.com/office/drawing/2014/main" val="3955048164"/>
                  </a:ext>
                </a:extLst>
              </a:tr>
              <a:tr h="370840">
                <a:tc>
                  <a:txBody>
                    <a:bodyPr/>
                    <a:lstStyle/>
                    <a:p>
                      <a:r>
                        <a:rPr lang="en-US" dirty="0"/>
                        <a:t>Impression management</a:t>
                      </a:r>
                    </a:p>
                  </a:txBody>
                  <a:tcPr/>
                </a:tc>
                <a:tc>
                  <a:txBody>
                    <a:bodyPr/>
                    <a:lstStyle/>
                    <a:p>
                      <a:r>
                        <a:rPr lang="en-US" sz="1800" b="0" u="none" strike="noStrike" kern="1200" baseline="0" dirty="0">
                          <a:solidFill>
                            <a:schemeClr val="dk1"/>
                          </a:solidFill>
                        </a:rPr>
                        <a:t>When an individual tries to influence how a person perceives them by controlling the social situation 	</a:t>
                      </a:r>
                    </a:p>
                  </a:txBody>
                  <a:tcPr/>
                </a:tc>
                <a:extLst>
                  <a:ext uri="{0D108BD9-81ED-4DB2-BD59-A6C34878D82A}">
                    <a16:rowId xmlns:a16="http://schemas.microsoft.com/office/drawing/2014/main" val="2425453087"/>
                  </a:ext>
                </a:extLst>
              </a:tr>
              <a:tr h="370840">
                <a:tc>
                  <a:txBody>
                    <a:bodyPr/>
                    <a:lstStyle/>
                    <a:p>
                      <a:r>
                        <a:rPr lang="en-US" dirty="0"/>
                        <a:t>Reasonable accommodation</a:t>
                      </a:r>
                    </a:p>
                  </a:txBody>
                  <a:tcPr/>
                </a:tc>
                <a:tc>
                  <a:txBody>
                    <a:bodyPr/>
                    <a:lstStyle/>
                    <a:p>
                      <a:r>
                        <a:rPr lang="en-US" dirty="0"/>
                        <a:t>When an organization is allowed to support the employee but not create a substantial burden</a:t>
                      </a:r>
                    </a:p>
                  </a:txBody>
                  <a:tcPr/>
                </a:tc>
                <a:extLst>
                  <a:ext uri="{0D108BD9-81ED-4DB2-BD59-A6C34878D82A}">
                    <a16:rowId xmlns:a16="http://schemas.microsoft.com/office/drawing/2014/main" val="2621520035"/>
                  </a:ext>
                </a:extLst>
              </a:tr>
              <a:tr h="370840">
                <a:tc>
                  <a:txBody>
                    <a:bodyPr/>
                    <a:lstStyle/>
                    <a:p>
                      <a:r>
                        <a:rPr lang="en-US" dirty="0"/>
                        <a:t>Workplace accommodation</a:t>
                      </a:r>
                    </a:p>
                  </a:txBody>
                  <a:tcPr/>
                </a:tc>
                <a:tc>
                  <a:txBody>
                    <a:bodyPr/>
                    <a:lstStyle/>
                    <a:p>
                      <a:r>
                        <a:rPr lang="en-US" dirty="0"/>
                        <a:t>Any change or adjustment made to the actual job, job environment, or processes to allow an individual with a disability to apply for a job, secure a job, or access benefits that are available for other individuals in the workplace</a:t>
                      </a:r>
                    </a:p>
                  </a:txBody>
                  <a:tcPr/>
                </a:tc>
                <a:extLst>
                  <a:ext uri="{0D108BD9-81ED-4DB2-BD59-A6C34878D82A}">
                    <a16:rowId xmlns:a16="http://schemas.microsoft.com/office/drawing/2014/main" val="828842501"/>
                  </a:ext>
                </a:extLst>
              </a:tr>
            </a:tbl>
          </a:graphicData>
        </a:graphic>
      </p:graphicFrame>
    </p:spTree>
    <p:extLst>
      <p:ext uri="{BB962C8B-B14F-4D97-AF65-F5344CB8AC3E}">
        <p14:creationId xmlns:p14="http://schemas.microsoft.com/office/powerpoint/2010/main" val="179850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02178-4664-84FD-EE19-750EE6BF0E64}"/>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kern="1200" dirty="0">
                <a:solidFill>
                  <a:schemeClr val="tx1"/>
                </a:solidFill>
                <a:latin typeface="+mj-lt"/>
                <a:ea typeface="+mj-ea"/>
                <a:cs typeface="+mj-cs"/>
              </a:rPr>
              <a:t>Tips for Working Inclusively with Neurodivergent Employees</a:t>
            </a:r>
          </a:p>
        </p:txBody>
      </p:sp>
      <p:sp>
        <p:nvSpPr>
          <p:cNvPr id="3" name="Text Placeholder 2">
            <a:extLst>
              <a:ext uri="{FF2B5EF4-FFF2-40B4-BE49-F238E27FC236}">
                <a16:creationId xmlns:a16="http://schemas.microsoft.com/office/drawing/2014/main" id="{4566E6F0-EE5B-D66B-1786-E98CC7F0D563}"/>
              </a:ext>
            </a:extLst>
          </p:cNvPr>
          <p:cNvSpPr>
            <a:spLocks noGrp="1"/>
          </p:cNvSpPr>
          <p:nvPr>
            <p:ph type="body" idx="1"/>
          </p:nvPr>
        </p:nvSpPr>
        <p:spPr>
          <a:xfrm>
            <a:off x="838199" y="4983276"/>
            <a:ext cx="10512552" cy="1126680"/>
          </a:xfrm>
        </p:spPr>
        <p:txBody>
          <a:bodyPr vert="horz" lIns="91440" tIns="45720" rIns="91440" bIns="45720" rtlCol="0">
            <a:normAutofit/>
          </a:bodyPr>
          <a:lstStyle/>
          <a:p>
            <a:r>
              <a:rPr lang="en-US" kern="1200">
                <a:solidFill>
                  <a:schemeClr val="tx1"/>
                </a:solidFill>
                <a:latin typeface="+mn-lt"/>
                <a:ea typeface="+mn-ea"/>
                <a:cs typeface="+mn-cs"/>
              </a:rPr>
              <a:t>Pro tip: these help with </a:t>
            </a:r>
            <a:r>
              <a:rPr lang="en-US" b="1" i="1" kern="1200">
                <a:solidFill>
                  <a:schemeClr val="tx1"/>
                </a:solidFill>
                <a:latin typeface="+mn-lt"/>
                <a:ea typeface="+mn-ea"/>
                <a:cs typeface="+mn-cs"/>
              </a:rPr>
              <a:t>all</a:t>
            </a:r>
            <a:r>
              <a:rPr lang="en-US" kern="1200">
                <a:solidFill>
                  <a:schemeClr val="tx1"/>
                </a:solidFill>
                <a:latin typeface="+mn-lt"/>
                <a:ea typeface="+mn-ea"/>
                <a:cs typeface="+mn-cs"/>
              </a:rPr>
              <a:t> employees, neurotypical and neurodivergent</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67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Inclusive Learning Design</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normAutofit fontScale="92500" lnSpcReduction="10000"/>
          </a:bodyPr>
          <a:lstStyle/>
          <a:p>
            <a:r>
              <a:rPr lang="en-US" dirty="0"/>
              <a:t>Just like everyone in the workplace, neurodivergent employees have different styles in the way that they learn</a:t>
            </a:r>
          </a:p>
          <a:p>
            <a:r>
              <a:rPr lang="en-US" dirty="0"/>
              <a:t>Audio learning style</a:t>
            </a:r>
          </a:p>
          <a:p>
            <a:r>
              <a:rPr lang="en-US" dirty="0"/>
              <a:t>Visual learning style</a:t>
            </a:r>
          </a:p>
          <a:p>
            <a:r>
              <a:rPr lang="en-US" dirty="0"/>
              <a:t>Kinesthetic learning style</a:t>
            </a:r>
          </a:p>
          <a:p>
            <a:r>
              <a:rPr lang="en-US" dirty="0"/>
              <a:t>Neurodivergent people can have struggles with auditory processing. This means that when you give us a verbal instruction, it may go in one ear and out the other without being properly processed by the brain. A really quick and easy way to accommodate for this is making sure that any verbal instructions are followed up with the same instructions given in a written format.</a:t>
            </a:r>
          </a:p>
          <a:p>
            <a:pPr marL="0" indent="0">
              <a:buNone/>
            </a:pPr>
            <a:endParaRPr lang="en-US" dirty="0"/>
          </a:p>
        </p:txBody>
      </p:sp>
    </p:spTree>
    <p:extLst>
      <p:ext uri="{BB962C8B-B14F-4D97-AF65-F5344CB8AC3E}">
        <p14:creationId xmlns:p14="http://schemas.microsoft.com/office/powerpoint/2010/main" val="2151476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Inclusive Learning Design</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3D puzzle pieces">
            <a:extLst>
              <a:ext uri="{FF2B5EF4-FFF2-40B4-BE49-F238E27FC236}">
                <a16:creationId xmlns:a16="http://schemas.microsoft.com/office/drawing/2014/main" id="{A848331F-A8A2-4CC9-7F7C-92AF9BC9948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85107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Provide Clarity Ahead of Time</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lstStyle/>
          <a:p>
            <a:r>
              <a:rPr lang="en-US" dirty="0"/>
              <a:t>Specifically, employees with autism and ADHD can struggle with being caught off guard</a:t>
            </a:r>
          </a:p>
          <a:p>
            <a:r>
              <a:rPr lang="en-US" dirty="0"/>
              <a:t>To get the best out of your neurodivergent team members, you need to provide as much information as you can ahead of time </a:t>
            </a:r>
          </a:p>
          <a:p>
            <a:r>
              <a:rPr lang="en-US" dirty="0"/>
              <a:t>Provide agendas ahead of meeting times</a:t>
            </a:r>
          </a:p>
          <a:p>
            <a:r>
              <a:rPr lang="en-US" dirty="0"/>
              <a:t>Send a message before a call to ask if free and to give the purpose of the call</a:t>
            </a:r>
          </a:p>
          <a:p>
            <a:r>
              <a:rPr lang="en-US" dirty="0"/>
              <a:t>Have clearly outlined processes and policies in writing</a:t>
            </a:r>
          </a:p>
          <a:p>
            <a:r>
              <a:rPr lang="en-US" dirty="0"/>
              <a:t>Provide information as it happens, instead of data dumping</a:t>
            </a:r>
          </a:p>
        </p:txBody>
      </p:sp>
    </p:spTree>
    <p:extLst>
      <p:ext uri="{BB962C8B-B14F-4D97-AF65-F5344CB8AC3E}">
        <p14:creationId xmlns:p14="http://schemas.microsoft.com/office/powerpoint/2010/main" val="265263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Provide Clarity Ahead of Time</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ourglass on a flat surface">
            <a:extLst>
              <a:ext uri="{FF2B5EF4-FFF2-40B4-BE49-F238E27FC236}">
                <a16:creationId xmlns:a16="http://schemas.microsoft.com/office/drawing/2014/main" id="{ABC4FE73-7739-4985-6272-242FF6A0C24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31691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Give Clear Instructions</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normAutofit/>
          </a:bodyPr>
          <a:lstStyle/>
          <a:p>
            <a:r>
              <a:rPr lang="en-US" dirty="0"/>
              <a:t>Neurodivergent people, specifically autistic people, need instructions to be very clear, concise, and specific</a:t>
            </a:r>
          </a:p>
          <a:p>
            <a:r>
              <a:rPr lang="en-US" dirty="0"/>
              <a:t>We're not very good at reading between the lines, and we need you to spell out exactly what you want from us. </a:t>
            </a:r>
          </a:p>
          <a:p>
            <a:r>
              <a:rPr lang="en-US" dirty="0"/>
              <a:t>Give instructions on a what, by when, and why basis. </a:t>
            </a:r>
          </a:p>
          <a:p>
            <a:r>
              <a:rPr lang="en-US" dirty="0"/>
              <a:t>With extreme clearly state:</a:t>
            </a:r>
          </a:p>
          <a:p>
            <a:pPr lvl="1"/>
            <a:r>
              <a:rPr lang="en-US" dirty="0"/>
              <a:t>what exactly do you need from somebody</a:t>
            </a:r>
          </a:p>
          <a:p>
            <a:pPr lvl="1"/>
            <a:r>
              <a:rPr lang="en-US" dirty="0"/>
              <a:t>when exactly do you need each of those things by, and </a:t>
            </a:r>
          </a:p>
          <a:p>
            <a:pPr lvl="1"/>
            <a:r>
              <a:rPr lang="en-US" dirty="0"/>
              <a:t>why you need each of those things</a:t>
            </a:r>
          </a:p>
        </p:txBody>
      </p:sp>
    </p:spTree>
    <p:extLst>
      <p:ext uri="{BB962C8B-B14F-4D97-AF65-F5344CB8AC3E}">
        <p14:creationId xmlns:p14="http://schemas.microsoft.com/office/powerpoint/2010/main" val="3705458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Give Clear Instructions</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lassroom desks and chairs">
            <a:extLst>
              <a:ext uri="{FF2B5EF4-FFF2-40B4-BE49-F238E27FC236}">
                <a16:creationId xmlns:a16="http://schemas.microsoft.com/office/drawing/2014/main" id="{D32D8959-A63C-F159-9598-EA625DBA9B4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104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Provide Enough Clarity</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normAutofit fontScale="92500" lnSpcReduction="20000"/>
          </a:bodyPr>
          <a:lstStyle/>
          <a:p>
            <a:r>
              <a:rPr lang="en-US" dirty="0"/>
              <a:t>Most people get overwhelmed by having too much information all at once, whereas neurodivergent people tend to go the opposite way. </a:t>
            </a:r>
          </a:p>
          <a:p>
            <a:r>
              <a:rPr lang="en-US" dirty="0"/>
              <a:t>They tend to get overwhelmed by not having enough information to be able to build a full picture</a:t>
            </a:r>
          </a:p>
          <a:p>
            <a:r>
              <a:rPr lang="en-US" dirty="0"/>
              <a:t>If the information needed to build the whole picture of something is missing, the brain is constantly going to be looking for that information.</a:t>
            </a:r>
          </a:p>
          <a:p>
            <a:r>
              <a:rPr lang="en-US" dirty="0"/>
              <a:t>Give all the information that they might need (or make it accessible to them should they want to look for it), rather than just drip-feeding information on a need-to-know basis</a:t>
            </a:r>
          </a:p>
          <a:p>
            <a:r>
              <a:rPr lang="en-US" dirty="0"/>
              <a:t>Generally, make sure that information is available to everyone that needs it and they don't have to ask for it and they don't have to try and fill the gaps in themselves</a:t>
            </a:r>
          </a:p>
        </p:txBody>
      </p:sp>
    </p:spTree>
    <p:extLst>
      <p:ext uri="{BB962C8B-B14F-4D97-AF65-F5344CB8AC3E}">
        <p14:creationId xmlns:p14="http://schemas.microsoft.com/office/powerpoint/2010/main" val="195583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67B2-0946-E9C2-6769-07EC6BE95B93}"/>
              </a:ext>
            </a:extLst>
          </p:cNvPr>
          <p:cNvSpPr>
            <a:spLocks noGrp="1"/>
          </p:cNvSpPr>
          <p:nvPr>
            <p:ph type="title"/>
          </p:nvPr>
        </p:nvSpPr>
        <p:spPr/>
        <p:txBody>
          <a:bodyPr/>
          <a:lstStyle/>
          <a:p>
            <a:r>
              <a:rPr lang="en-US" dirty="0"/>
              <a:t>Neurodiversity</a:t>
            </a:r>
          </a:p>
        </p:txBody>
      </p:sp>
      <p:sp>
        <p:nvSpPr>
          <p:cNvPr id="3" name="Content Placeholder 2">
            <a:extLst>
              <a:ext uri="{FF2B5EF4-FFF2-40B4-BE49-F238E27FC236}">
                <a16:creationId xmlns:a16="http://schemas.microsoft.com/office/drawing/2014/main" id="{8EB8385E-2DA5-5DE4-C622-8D9B07B67FD5}"/>
              </a:ext>
            </a:extLst>
          </p:cNvPr>
          <p:cNvSpPr>
            <a:spLocks noGrp="1"/>
          </p:cNvSpPr>
          <p:nvPr>
            <p:ph idx="1"/>
          </p:nvPr>
        </p:nvSpPr>
        <p:spPr/>
        <p:txBody>
          <a:bodyPr>
            <a:normAutofit fontScale="92500" lnSpcReduction="10000"/>
          </a:bodyPr>
          <a:lstStyle/>
          <a:p>
            <a:r>
              <a:rPr lang="en-US" dirty="0"/>
              <a:t>Neurodiversity is an umbrella term for autism, ADHD, dyslexia, dysgraphia, and other learning differences</a:t>
            </a:r>
          </a:p>
          <a:p>
            <a:pPr lvl="1"/>
            <a:r>
              <a:rPr lang="en-US" dirty="0"/>
              <a:t>Autism: </a:t>
            </a:r>
            <a:r>
              <a:rPr lang="en-US" b="0" i="0" dirty="0">
                <a:solidFill>
                  <a:srgbClr val="040C28"/>
                </a:solidFill>
                <a:effectLst/>
                <a:latin typeface="Google Sans"/>
              </a:rPr>
              <a:t>a neurological and developmental disorder that affects how people interact with others, communicate, learn, and behave</a:t>
            </a:r>
          </a:p>
          <a:p>
            <a:pPr lvl="1"/>
            <a:r>
              <a:rPr lang="en-US" dirty="0">
                <a:solidFill>
                  <a:srgbClr val="040C28"/>
                </a:solidFill>
                <a:latin typeface="Google Sans"/>
              </a:rPr>
              <a:t>ADHD: a chronic condition including attention difficulty, hyperactivity, and impulsiveness</a:t>
            </a:r>
          </a:p>
          <a:p>
            <a:pPr lvl="1"/>
            <a:r>
              <a:rPr lang="en-US" dirty="0">
                <a:solidFill>
                  <a:srgbClr val="040C28"/>
                </a:solidFill>
                <a:latin typeface="Google Sans"/>
              </a:rPr>
              <a:t>Dyslexia: </a:t>
            </a:r>
            <a:r>
              <a:rPr lang="en-US" b="0" i="0" dirty="0">
                <a:solidFill>
                  <a:srgbClr val="040C28"/>
                </a:solidFill>
                <a:effectLst/>
                <a:latin typeface="Google Sans"/>
              </a:rPr>
              <a:t>a learning disorder that involves difficulty reading due to problems identifying speech sounds and learning how they relate to letters and words</a:t>
            </a:r>
          </a:p>
          <a:p>
            <a:pPr lvl="1"/>
            <a:r>
              <a:rPr lang="en-US" dirty="0"/>
              <a:t>Dysgraphia: </a:t>
            </a:r>
            <a:r>
              <a:rPr lang="en-US" b="0" i="0" dirty="0">
                <a:solidFill>
                  <a:srgbClr val="040C28"/>
                </a:solidFill>
                <a:effectLst/>
                <a:latin typeface="Google Sans"/>
              </a:rPr>
              <a:t>a neurological disorder characterized by writing disabilities</a:t>
            </a:r>
            <a:r>
              <a:rPr lang="en-US" b="0" i="0" dirty="0">
                <a:solidFill>
                  <a:srgbClr val="202124"/>
                </a:solidFill>
                <a:effectLst/>
                <a:latin typeface="Google Sans"/>
              </a:rPr>
              <a:t>. Specifically, the disorder causes a person's writing to be distorted or incorrect</a:t>
            </a:r>
            <a:endParaRPr lang="en-US" dirty="0"/>
          </a:p>
          <a:p>
            <a:r>
              <a:rPr lang="en-US" dirty="0"/>
              <a:t>We all learn differently; that's a given. But many times, we aren't given the opportunity to advocate for how our learning and communication style influence how we work best. </a:t>
            </a:r>
          </a:p>
        </p:txBody>
      </p:sp>
    </p:spTree>
    <p:extLst>
      <p:ext uri="{BB962C8B-B14F-4D97-AF65-F5344CB8AC3E}">
        <p14:creationId xmlns:p14="http://schemas.microsoft.com/office/powerpoint/2010/main" val="2525099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Provide Enough Clarity</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 up of blue topaz necklace with gold chain">
            <a:extLst>
              <a:ext uri="{FF2B5EF4-FFF2-40B4-BE49-F238E27FC236}">
                <a16:creationId xmlns:a16="http://schemas.microsoft.com/office/drawing/2014/main" id="{2568668F-6791-C9D6-762B-74EB6A2DFB4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2202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Say What You Mean</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normAutofit fontScale="85000" lnSpcReduction="20000"/>
          </a:bodyPr>
          <a:lstStyle/>
          <a:p>
            <a:r>
              <a:rPr lang="en-US" dirty="0"/>
              <a:t>Some neurodivergent people can struggle to read between the lines</a:t>
            </a:r>
          </a:p>
          <a:p>
            <a:r>
              <a:rPr lang="en-US" dirty="0"/>
              <a:t>Autistic people specifically are very literal thinkers, which means that they may not see a bigger picture</a:t>
            </a:r>
          </a:p>
          <a:p>
            <a:r>
              <a:rPr lang="en-US" dirty="0"/>
              <a:t>If you hint at something, they may not be able to work that out</a:t>
            </a:r>
          </a:p>
          <a:p>
            <a:r>
              <a:rPr lang="en-US" dirty="0"/>
              <a:t>Avoid terms that don't really have much meaning</a:t>
            </a:r>
          </a:p>
          <a:p>
            <a:r>
              <a:rPr lang="en-US" dirty="0"/>
              <a:t>Terms like run-through, touch-base, check-in, and similar workplace lingo don't clearly convey instructions in a in black and white manner</a:t>
            </a:r>
          </a:p>
          <a:p>
            <a:r>
              <a:rPr lang="en-US" dirty="0"/>
              <a:t>Instead of asking somebody to touch-base on something, tell them that you want to have a discussion to talk through their findings, being specific about what the method (meeting, call, email, etc.) and what is going to happen, hopefully with a simple agenda sent in advance</a:t>
            </a:r>
          </a:p>
          <a:p>
            <a:r>
              <a:rPr lang="en-US" dirty="0"/>
              <a:t>Communicate clearly and do not assume that others are able to read between the lines in order to work out what you want from them.</a:t>
            </a:r>
          </a:p>
        </p:txBody>
      </p:sp>
    </p:spTree>
    <p:extLst>
      <p:ext uri="{BB962C8B-B14F-4D97-AF65-F5344CB8AC3E}">
        <p14:creationId xmlns:p14="http://schemas.microsoft.com/office/powerpoint/2010/main" val="273199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Say What You Mean</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715A8925-5AC3-6D8E-269F-8F626AF0FDC7}"/>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51060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Be Precise in Communications</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normAutofit fontScale="77500" lnSpcReduction="20000"/>
          </a:bodyPr>
          <a:lstStyle/>
          <a:p>
            <a:r>
              <a:rPr lang="en-US" dirty="0"/>
              <a:t>As literal thinkers, neurodivergent people take words as facts, so it’s important to make sure that the words that you're using are representative of the actual importance or the actual meaning behind what you want them to say </a:t>
            </a:r>
          </a:p>
          <a:p>
            <a:r>
              <a:rPr lang="en-US" dirty="0"/>
              <a:t>Urgency.  Do not use the word urgent unless something really is urgent. If you say that something is urgent, some may think that it's a life-or-death matter, leaving everything behind until the thing is completed. </a:t>
            </a:r>
          </a:p>
          <a:p>
            <a:r>
              <a:rPr lang="en-US" dirty="0"/>
              <a:t>If you actually mean that something needs to be completed by the end of the day, it's much more important for you to use these words, by the end of the day, to save panic and inefficiency</a:t>
            </a:r>
          </a:p>
          <a:p>
            <a:r>
              <a:rPr lang="en-US" dirty="0"/>
              <a:t>Be precise with what you mean </a:t>
            </a:r>
          </a:p>
          <a:p>
            <a:r>
              <a:rPr lang="en-US" dirty="0"/>
              <a:t>Be intentionally specific with deadlines, instructions, and just the words that you're using</a:t>
            </a:r>
          </a:p>
          <a:p>
            <a:r>
              <a:rPr lang="en-US" dirty="0"/>
              <a:t>The words that you say have a real weight when it comes to the importance that neurodivergent people put behind them; make sure that you're being as clear and as precise as you possibly can</a:t>
            </a:r>
          </a:p>
        </p:txBody>
      </p:sp>
    </p:spTree>
    <p:extLst>
      <p:ext uri="{BB962C8B-B14F-4D97-AF65-F5344CB8AC3E}">
        <p14:creationId xmlns:p14="http://schemas.microsoft.com/office/powerpoint/2010/main" val="114665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3800" dirty="0"/>
              <a:t>Be Precise in Communications</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pass and map">
            <a:extLst>
              <a:ext uri="{FF2B5EF4-FFF2-40B4-BE49-F238E27FC236}">
                <a16:creationId xmlns:a16="http://schemas.microsoft.com/office/drawing/2014/main" id="{0FC71D48-CC36-6AA5-C293-04B68D8247C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43604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Avoid Ableist Language</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normAutofit fontScale="85000" lnSpcReduction="10000"/>
          </a:bodyPr>
          <a:lstStyle/>
          <a:p>
            <a:r>
              <a:rPr lang="en-US" dirty="0"/>
              <a:t>Many ableist terms have made their way into our everyday vocabulary, which means that they're being used within companies and in external marketing</a:t>
            </a:r>
          </a:p>
          <a:p>
            <a:r>
              <a:rPr lang="en-US" dirty="0"/>
              <a:t>This is something that needs to be avoided as it perpetuates a stigma and creates a hostile work environment to neurodivergent people </a:t>
            </a:r>
          </a:p>
          <a:p>
            <a:r>
              <a:rPr lang="en-US" dirty="0"/>
              <a:t>Words like mad, mental, insane aren’t appropriate in almost any situation, especially when we're referring to something good that's happened. </a:t>
            </a:r>
          </a:p>
          <a:p>
            <a:r>
              <a:rPr lang="en-US" dirty="0"/>
              <a:t>We don’t often realize the weight of those words, because they've been used to marginalize neurodivergent and people with mental illnesses in the past. </a:t>
            </a:r>
          </a:p>
          <a:p>
            <a:r>
              <a:rPr lang="en-US" dirty="0"/>
              <a:t>Instead of using the words mad, insane, or mental, replace those words with wild, exciting, amazing. </a:t>
            </a:r>
          </a:p>
          <a:p>
            <a:r>
              <a:rPr lang="en-US" dirty="0"/>
              <a:t>Simply put, just make sure that the words that you're using don't have connotations that could offend or traumatize people within the workplace.</a:t>
            </a:r>
          </a:p>
        </p:txBody>
      </p:sp>
    </p:spTree>
    <p:extLst>
      <p:ext uri="{BB962C8B-B14F-4D97-AF65-F5344CB8AC3E}">
        <p14:creationId xmlns:p14="http://schemas.microsoft.com/office/powerpoint/2010/main" val="1419690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Avoid Ableist Language</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ve square speech bubbles in color">
            <a:extLst>
              <a:ext uri="{FF2B5EF4-FFF2-40B4-BE49-F238E27FC236}">
                <a16:creationId xmlns:a16="http://schemas.microsoft.com/office/drawing/2014/main" id="{F812ACD2-6532-09D0-9853-B8BCDF48EA0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8936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Accept Alternative Work Styles</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normAutofit fontScale="77500" lnSpcReduction="20000"/>
          </a:bodyPr>
          <a:lstStyle/>
          <a:p>
            <a:r>
              <a:rPr lang="en-US" dirty="0"/>
              <a:t>100% doesn't look the same for everybody. </a:t>
            </a:r>
          </a:p>
          <a:p>
            <a:r>
              <a:rPr lang="en-US" dirty="0"/>
              <a:t>Many have learned that they produce their best work in sprints, not marathons.</a:t>
            </a:r>
          </a:p>
          <a:p>
            <a:r>
              <a:rPr lang="en-US" dirty="0"/>
              <a:t>Some people cannot sit behind a desk for 40 hours. Instead, they can work in short bursts; it may look like two hours on and then one hour of rest to recover from that. </a:t>
            </a:r>
          </a:p>
          <a:p>
            <a:r>
              <a:rPr lang="en-US" dirty="0"/>
              <a:t>Working for less time than everybody else in the team doesn't mean that this employee will achieve anything less than anyone else in the team. It just means that they work in short intense bursts and then take breaks while still getting as much done in that routine as other people might get done, being sat behind a desk for the full work week. </a:t>
            </a:r>
          </a:p>
          <a:p>
            <a:r>
              <a:rPr lang="en-US" dirty="0"/>
              <a:t>Remember that everybody has different styles. </a:t>
            </a:r>
          </a:p>
          <a:p>
            <a:r>
              <a:rPr lang="en-US" dirty="0"/>
              <a:t>Some people might be morning people, some people might be evening people. Some people might work over long periods of time and some people might work in short bursts. But this doesn't mean that they're doing any less or that they're working any less hard.</a:t>
            </a:r>
          </a:p>
        </p:txBody>
      </p:sp>
    </p:spTree>
    <p:extLst>
      <p:ext uri="{BB962C8B-B14F-4D97-AF65-F5344CB8AC3E}">
        <p14:creationId xmlns:p14="http://schemas.microsoft.com/office/powerpoint/2010/main" val="264662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Accept Alternative Work Styles</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unners at a starting line">
            <a:extLst>
              <a:ext uri="{FF2B5EF4-FFF2-40B4-BE49-F238E27FC236}">
                <a16:creationId xmlns:a16="http://schemas.microsoft.com/office/drawing/2014/main" id="{0CCF5477-9CBB-CC05-B963-70A5E160BD6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0382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p:txBody>
          <a:bodyPr/>
          <a:lstStyle/>
          <a:p>
            <a:r>
              <a:rPr lang="en-US" dirty="0"/>
              <a:t>Create Sensory-Friendly Environments</a:t>
            </a:r>
          </a:p>
        </p:txBody>
      </p:sp>
      <p:sp>
        <p:nvSpPr>
          <p:cNvPr id="3" name="Content Placeholder 2">
            <a:extLst>
              <a:ext uri="{FF2B5EF4-FFF2-40B4-BE49-F238E27FC236}">
                <a16:creationId xmlns:a16="http://schemas.microsoft.com/office/drawing/2014/main" id="{B414431B-6E37-B689-D9EB-8AC55213BD22}"/>
              </a:ext>
            </a:extLst>
          </p:cNvPr>
          <p:cNvSpPr>
            <a:spLocks noGrp="1"/>
          </p:cNvSpPr>
          <p:nvPr>
            <p:ph idx="1"/>
          </p:nvPr>
        </p:nvSpPr>
        <p:spPr/>
        <p:txBody>
          <a:bodyPr>
            <a:normAutofit fontScale="77500" lnSpcReduction="20000"/>
          </a:bodyPr>
          <a:lstStyle/>
          <a:p>
            <a:r>
              <a:rPr lang="en-US" dirty="0"/>
              <a:t>Workplaces can be a sensory nightmare for neurodivergent people</a:t>
            </a:r>
          </a:p>
          <a:p>
            <a:r>
              <a:rPr lang="en-US" dirty="0"/>
              <a:t>Different sounds, smells, and things to keep track of. There's bright lights, it's quite a busy environment, and all of this added together can make it quite overwhelming</a:t>
            </a:r>
          </a:p>
          <a:p>
            <a:r>
              <a:rPr lang="en-US" dirty="0"/>
              <a:t>Neurodivergent people generally tend to experience their senses in more of an intense and extreme way than neurotypical people</a:t>
            </a:r>
          </a:p>
          <a:p>
            <a:r>
              <a:rPr lang="en-US" dirty="0"/>
              <a:t>Ask people to take calls in a certain space, rather than taking them in the main office, so that the main office stays quiet </a:t>
            </a:r>
          </a:p>
          <a:p>
            <a:r>
              <a:rPr lang="en-US" dirty="0"/>
              <a:t>Ask people to listen to music or calls through headphones, rather than having the radio playing out loud in the office</a:t>
            </a:r>
          </a:p>
          <a:p>
            <a:r>
              <a:rPr lang="en-US" dirty="0"/>
              <a:t>Ask people to go to a certain place to eat their lunch, rather than eating at their desk, so that there's not different smells floating around the office</a:t>
            </a:r>
          </a:p>
          <a:p>
            <a:r>
              <a:rPr lang="en-US" dirty="0"/>
              <a:t>Allow people to wear clothes that they feel comfortable in, so that they're not overwhelmed by the scratchy feeling of an uncomfortable suit</a:t>
            </a:r>
          </a:p>
        </p:txBody>
      </p:sp>
    </p:spTree>
    <p:extLst>
      <p:ext uri="{BB962C8B-B14F-4D97-AF65-F5344CB8AC3E}">
        <p14:creationId xmlns:p14="http://schemas.microsoft.com/office/powerpoint/2010/main" val="376818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F67B2-0946-E9C2-6769-07EC6BE95B93}"/>
              </a:ext>
            </a:extLst>
          </p:cNvPr>
          <p:cNvSpPr>
            <a:spLocks noGrp="1"/>
          </p:cNvSpPr>
          <p:nvPr>
            <p:ph type="title"/>
          </p:nvPr>
        </p:nvSpPr>
        <p:spPr>
          <a:xfrm>
            <a:off x="640080" y="325369"/>
            <a:ext cx="4368602" cy="1956841"/>
          </a:xfrm>
        </p:spPr>
        <p:txBody>
          <a:bodyPr anchor="b">
            <a:normAutofit/>
          </a:bodyPr>
          <a:lstStyle/>
          <a:p>
            <a:r>
              <a:rPr lang="en-US" sz="5400"/>
              <a:t>Neurodiversity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B8385E-2DA5-5DE4-C622-8D9B07B67FD5}"/>
              </a:ext>
            </a:extLst>
          </p:cNvPr>
          <p:cNvSpPr>
            <a:spLocks noGrp="1"/>
          </p:cNvSpPr>
          <p:nvPr>
            <p:ph idx="1"/>
          </p:nvPr>
        </p:nvSpPr>
        <p:spPr>
          <a:xfrm>
            <a:off x="640080" y="3270711"/>
            <a:ext cx="4243589" cy="2922856"/>
          </a:xfrm>
        </p:spPr>
        <p:txBody>
          <a:bodyPr>
            <a:normAutofit/>
          </a:bodyPr>
          <a:lstStyle/>
          <a:p>
            <a:pPr marL="0" indent="0">
              <a:buNone/>
            </a:pPr>
            <a:r>
              <a:rPr lang="en-US" sz="2200" dirty="0"/>
              <a:t>A term representing individuals who cognitively process differently than what society considers the norm</a:t>
            </a:r>
          </a:p>
        </p:txBody>
      </p:sp>
      <p:pic>
        <p:nvPicPr>
          <p:cNvPr id="5" name="Picture 4" descr="One in a crowd">
            <a:extLst>
              <a:ext uri="{FF2B5EF4-FFF2-40B4-BE49-F238E27FC236}">
                <a16:creationId xmlns:a16="http://schemas.microsoft.com/office/drawing/2014/main" id="{9B245A5D-901F-0576-BE5E-B1B168B18F6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133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Create Sensory-Friendly Environments</a:t>
            </a:r>
          </a:p>
        </p:txBody>
      </p:sp>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ght blue headphones">
            <a:extLst>
              <a:ext uri="{FF2B5EF4-FFF2-40B4-BE49-F238E27FC236}">
                <a16:creationId xmlns:a16="http://schemas.microsoft.com/office/drawing/2014/main" id="{F90E60A8-2457-AB75-62F4-BDC7EADACA3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37159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5B80E-D6CE-3D1D-7829-51DD9E255379}"/>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Recruitment and Accommodation</a:t>
            </a:r>
          </a:p>
        </p:txBody>
      </p:sp>
      <p:sp>
        <p:nvSpPr>
          <p:cNvPr id="4" name="Text Placeholder 3">
            <a:extLst>
              <a:ext uri="{FF2B5EF4-FFF2-40B4-BE49-F238E27FC236}">
                <a16:creationId xmlns:a16="http://schemas.microsoft.com/office/drawing/2014/main" id="{3D37F329-CE4C-6B76-BBC3-784910B4D83D}"/>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1"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1634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3892-57DF-C99F-36E7-BD354E795F22}"/>
              </a:ext>
            </a:extLst>
          </p:cNvPr>
          <p:cNvSpPr>
            <a:spLocks noGrp="1"/>
          </p:cNvSpPr>
          <p:nvPr>
            <p:ph type="title"/>
          </p:nvPr>
        </p:nvSpPr>
        <p:spPr/>
        <p:txBody>
          <a:bodyPr/>
          <a:lstStyle/>
          <a:p>
            <a:r>
              <a:rPr lang="en-US" dirty="0"/>
              <a:t>Sourcing Talent</a:t>
            </a:r>
          </a:p>
        </p:txBody>
      </p:sp>
      <p:sp>
        <p:nvSpPr>
          <p:cNvPr id="3" name="Content Placeholder 2">
            <a:extLst>
              <a:ext uri="{FF2B5EF4-FFF2-40B4-BE49-F238E27FC236}">
                <a16:creationId xmlns:a16="http://schemas.microsoft.com/office/drawing/2014/main" id="{A87F3C6C-80A1-EEFF-176D-12BFD8EDF328}"/>
              </a:ext>
            </a:extLst>
          </p:cNvPr>
          <p:cNvSpPr>
            <a:spLocks noGrp="1"/>
          </p:cNvSpPr>
          <p:nvPr>
            <p:ph idx="1"/>
          </p:nvPr>
        </p:nvSpPr>
        <p:spPr/>
        <p:txBody>
          <a:bodyPr>
            <a:normAutofit fontScale="47500" lnSpcReduction="20000"/>
          </a:bodyPr>
          <a:lstStyle/>
          <a:p>
            <a:r>
              <a:rPr lang="en-US" dirty="0"/>
              <a:t>Neurodiversity is not visible. You might have already missed hiring great candidates because of a failure in your traditional interview processes. To increase your workforce diversity, you must also increase where you look for candidates. </a:t>
            </a:r>
          </a:p>
          <a:p>
            <a:r>
              <a:rPr lang="en-US" dirty="0"/>
              <a:t>30-85% of able, neurodivergent people are unemployed.  </a:t>
            </a:r>
          </a:p>
          <a:p>
            <a:r>
              <a:rPr lang="en-US" dirty="0"/>
              <a:t>The traditional means of applying, interviewing and keeping a job are not working. </a:t>
            </a:r>
          </a:p>
          <a:p>
            <a:r>
              <a:rPr lang="en-US" dirty="0"/>
              <a:t>You should know that local and federal governments have many programs that can help facilitate employment experiences for neurodivergent people. These programs are vocational rehabilitation focused and support preparing the individual for employment, facilitates opportunities, and additionally, supports the candidates through the hiring process. They could provide onsite support for a period of time after employment begins. Most of these programs require an individual to qualify for the use of their services. </a:t>
            </a:r>
          </a:p>
          <a:p>
            <a:r>
              <a:rPr lang="en-US" dirty="0"/>
              <a:t>Second, parent and adult support groups in your local community can be a wealth of talent. Support groups focus on a specific element of neurodiversity. They provide mentorship, workshop, and speakers to help individuals grow and find community. A simple internet search will provide you with a number of different resources in your area to reach out for candidates. </a:t>
            </a:r>
          </a:p>
          <a:p>
            <a:r>
              <a:rPr lang="en-US" dirty="0"/>
              <a:t>Third, connecting with university and junior college career offices can align you with fantastic talent. The word will get out that your organization is open to hiring all talent and this will make more resumes and more talent come your way. </a:t>
            </a:r>
          </a:p>
          <a:p>
            <a:r>
              <a:rPr lang="en-US" dirty="0"/>
              <a:t>Then, there are employment agencies. Some agencies are intentional about gathering your divergent talent and contracting with organizations. The recruiter at these agencies might support the applicant during the application, interview and assimilating process. If you want to be inclusive, but you don't have the resources to increase your head count, you could outsource a business need. For example, a software company might outsource its quality assurance or accessibility testing. </a:t>
            </a:r>
          </a:p>
          <a:p>
            <a:r>
              <a:rPr lang="en-US" dirty="0"/>
              <a:t>Now, if you're a smaller organization, a best practice is to start a progressive hiring program slowly and consistently add neurodivergent employees to the company culture. We know from research that creating an inclusive workplace with neurodivergent employees increases retention and enhances the overall culture of the entire organization. Once the right practices are in place, the whole organization benefits. This might be the beginning of your company's inclusion journey. As you create an inclusive workplace, you'll watch your organization thrive as a result. </a:t>
            </a:r>
          </a:p>
        </p:txBody>
      </p:sp>
    </p:spTree>
    <p:extLst>
      <p:ext uri="{BB962C8B-B14F-4D97-AF65-F5344CB8AC3E}">
        <p14:creationId xmlns:p14="http://schemas.microsoft.com/office/powerpoint/2010/main" val="2095676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Sourcing Talent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102BA1-A7A6-44AC-C566-0412F51EB175}"/>
              </a:ext>
            </a:extLst>
          </p:cNvPr>
          <p:cNvSpPr>
            <a:spLocks noGrp="1"/>
          </p:cNvSpPr>
          <p:nvPr>
            <p:ph idx="1"/>
          </p:nvPr>
        </p:nvSpPr>
        <p:spPr>
          <a:xfrm>
            <a:off x="640080" y="2872899"/>
            <a:ext cx="4243589" cy="3320668"/>
          </a:xfrm>
        </p:spPr>
        <p:txBody>
          <a:bodyPr>
            <a:normAutofit fontScale="85000" lnSpcReduction="20000"/>
          </a:bodyPr>
          <a:lstStyle/>
          <a:p>
            <a:r>
              <a:rPr lang="en-US" sz="2200" dirty="0"/>
              <a:t>Government / community programs</a:t>
            </a:r>
          </a:p>
          <a:p>
            <a:r>
              <a:rPr lang="en-US" sz="2200" dirty="0"/>
              <a:t>Parent and adult support groups</a:t>
            </a:r>
          </a:p>
          <a:p>
            <a:r>
              <a:rPr lang="en-US" sz="2200" dirty="0"/>
              <a:t>Higher education institutions</a:t>
            </a:r>
          </a:p>
          <a:p>
            <a:r>
              <a:rPr lang="en-US" sz="2200" dirty="0"/>
              <a:t>Specialized education institutions</a:t>
            </a:r>
          </a:p>
          <a:p>
            <a:r>
              <a:rPr lang="en-US" sz="2200" dirty="0"/>
              <a:t>Employment agencies</a:t>
            </a:r>
          </a:p>
          <a:p>
            <a:endParaRPr lang="en-US" sz="2200" dirty="0"/>
          </a:p>
          <a:p>
            <a:r>
              <a:rPr lang="en-US" sz="2200" dirty="0"/>
              <a:t>The key is to make sure that your workplace is inclusive and that it invites, celebrates, and supports neurodiversity (in honesty, it must highly value diversity as a whole)</a:t>
            </a:r>
          </a:p>
        </p:txBody>
      </p:sp>
      <p:pic>
        <p:nvPicPr>
          <p:cNvPr id="4" name="Picture 3" descr="Stick figure families holding hands">
            <a:extLst>
              <a:ext uri="{FF2B5EF4-FFF2-40B4-BE49-F238E27FC236}">
                <a16:creationId xmlns:a16="http://schemas.microsoft.com/office/drawing/2014/main" id="{F90E60A8-2457-AB75-62F4-BDC7EADACA3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903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10ABF-2956-E47A-185B-A84F51FA3643}"/>
              </a:ext>
            </a:extLst>
          </p:cNvPr>
          <p:cNvSpPr>
            <a:spLocks noGrp="1"/>
          </p:cNvSpPr>
          <p:nvPr>
            <p:ph type="title"/>
          </p:nvPr>
        </p:nvSpPr>
        <p:spPr/>
        <p:txBody>
          <a:bodyPr/>
          <a:lstStyle/>
          <a:p>
            <a:r>
              <a:rPr lang="en-US" dirty="0"/>
              <a:t>Revise the Interview Process</a:t>
            </a:r>
          </a:p>
        </p:txBody>
      </p:sp>
      <p:sp>
        <p:nvSpPr>
          <p:cNvPr id="3" name="Content Placeholder 2">
            <a:extLst>
              <a:ext uri="{FF2B5EF4-FFF2-40B4-BE49-F238E27FC236}">
                <a16:creationId xmlns:a16="http://schemas.microsoft.com/office/drawing/2014/main" id="{6A9D8E5E-1BC1-5888-0947-4A27E46A7804}"/>
              </a:ext>
            </a:extLst>
          </p:cNvPr>
          <p:cNvSpPr>
            <a:spLocks noGrp="1"/>
          </p:cNvSpPr>
          <p:nvPr>
            <p:ph idx="1"/>
          </p:nvPr>
        </p:nvSpPr>
        <p:spPr/>
        <p:txBody>
          <a:bodyPr>
            <a:normAutofit fontScale="47500" lnSpcReduction="20000"/>
          </a:bodyPr>
          <a:lstStyle/>
          <a:p>
            <a:r>
              <a:rPr lang="en-US" dirty="0"/>
              <a:t>A traditional interview approach is behavioral-based. It asks how the candidate handled something in the past. And this interview approach is often the nemesis for employment for neurodivergent. Why? </a:t>
            </a:r>
          </a:p>
          <a:p>
            <a:pPr lvl="1"/>
            <a:r>
              <a:rPr lang="en-US" dirty="0"/>
              <a:t>First, they require an abstract type of thinking on your feet that requires quick auditory processing and working memory. More abstract questions require more energy to figure out what the real question is. </a:t>
            </a:r>
          </a:p>
          <a:p>
            <a:pPr lvl="1"/>
            <a:r>
              <a:rPr lang="en-US" dirty="0"/>
              <a:t>Second, gaps in employment or lack of past experience for this group is common, often eliminating them from having experiences to share. </a:t>
            </a:r>
          </a:p>
          <a:p>
            <a:pPr lvl="1"/>
            <a:r>
              <a:rPr lang="en-US" dirty="0"/>
              <a:t>Then thirdly, there is impression management. Usually, the neurodivergent knows they should be putting on a positive front, but feeling like they have to present themselves in a certain way to appear normal just adds another layer of anxiety to manage. </a:t>
            </a:r>
          </a:p>
          <a:p>
            <a:r>
              <a:rPr lang="en-US" dirty="0"/>
              <a:t>What should an interview look like? If you must include a traditional interview, here's what your team can do to allow interviewees to represent themselves to their fullest potential. </a:t>
            </a:r>
          </a:p>
          <a:p>
            <a:pPr lvl="1"/>
            <a:r>
              <a:rPr lang="en-US" dirty="0"/>
              <a:t>First, provide interview questions at least 24 hours before the interview. This will allow the candidate an opportunity to formulate responses without the processing pressure. </a:t>
            </a:r>
          </a:p>
          <a:p>
            <a:pPr lvl="1"/>
            <a:r>
              <a:rPr lang="en-US" dirty="0"/>
              <a:t>Ask all candidates if they need assistance. They might need help accessing greater detail around the interview, such as location, process, or agenda. </a:t>
            </a:r>
          </a:p>
          <a:p>
            <a:pPr lvl="1"/>
            <a:r>
              <a:rPr lang="en-US" dirty="0"/>
              <a:t>Pause after asking a question. Provide more time for the individual to answer a question. Do not assume a lack of a quick response is a lack of knowledge. </a:t>
            </a:r>
          </a:p>
          <a:p>
            <a:r>
              <a:rPr lang="en-US" dirty="0"/>
              <a:t>Move from the traditional interview approach to an inclusive interview approach. </a:t>
            </a:r>
          </a:p>
          <a:p>
            <a:pPr lvl="1"/>
            <a:r>
              <a:rPr lang="en-US" dirty="0"/>
              <a:t>Different, more applied skills and knowledge techniques to assess if a candidate can accomplish or has the aptitude to complete the essential job functions</a:t>
            </a:r>
          </a:p>
          <a:p>
            <a:pPr lvl="1"/>
            <a:r>
              <a:rPr lang="en-US" dirty="0"/>
              <a:t>Work-based interviews are a more inclusive approach. They remove the impression management and all the questions about non-job-related subjects. </a:t>
            </a:r>
          </a:p>
          <a:p>
            <a:pPr lvl="1"/>
            <a:r>
              <a:rPr lang="en-US" dirty="0"/>
              <a:t>To plan an inclusive work-based interview, the first step is to go back to the job analysis and ensure that all job descriptions are reflective of the tasks required. By revising your job descriptions and interview process to remove ambiguity, neurodivergent talent will have the opportunity to demonstrate their skills and abilities in a more relaxed and less formal environment. </a:t>
            </a:r>
            <a:r>
              <a:rPr lang="en-US" b="1" dirty="0"/>
              <a:t>Look for blanket statements like good communicators that have little meaning</a:t>
            </a:r>
            <a:r>
              <a:rPr lang="en-US" dirty="0"/>
              <a:t>. Instead, use precise statements like ability to write multi-step directions to communicate the process with team members, or provide regular updates on status on projects using Slack or Teams. You can then design work-based interviews to assess those specific skills and create a more inclusive interview process for all. For example, if the job requires the use of a particular software or hardware, then part of the interview would enable the interviewee to show these skills. </a:t>
            </a:r>
          </a:p>
          <a:p>
            <a:pPr lvl="1"/>
            <a:r>
              <a:rPr lang="en-US" dirty="0"/>
              <a:t>If the job requires the motor skills like threading needles, then threading needles during the interview would demonstrate the ability to do the essential job. </a:t>
            </a:r>
          </a:p>
          <a:p>
            <a:pPr lvl="1"/>
            <a:r>
              <a:rPr lang="en-US" dirty="0"/>
              <a:t>If providing the analytical overview of content is required, set up a sample situation and see how the individual goes about breaking down the process. </a:t>
            </a:r>
          </a:p>
          <a:p>
            <a:pPr lvl="1"/>
            <a:r>
              <a:rPr lang="en-US" dirty="0"/>
              <a:t>These are just some of the ways you can modify your interviews to make sure you're not missing great talent. Get with your team members and start the conversation about how you can rethink your interview process to make it more inclusive.</a:t>
            </a:r>
          </a:p>
        </p:txBody>
      </p:sp>
    </p:spTree>
    <p:extLst>
      <p:ext uri="{BB962C8B-B14F-4D97-AF65-F5344CB8AC3E}">
        <p14:creationId xmlns:p14="http://schemas.microsoft.com/office/powerpoint/2010/main" val="380391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a:t>Revise the Interview Process</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F90F52F9-9F60-853B-598D-01FA5C48775B}"/>
              </a:ext>
            </a:extLst>
          </p:cNvPr>
          <p:cNvSpPr>
            <a:spLocks noGrp="1"/>
          </p:cNvSpPr>
          <p:nvPr>
            <p:ph idx="1"/>
          </p:nvPr>
        </p:nvSpPr>
        <p:spPr>
          <a:xfrm>
            <a:off x="630936" y="3071264"/>
            <a:ext cx="3429000" cy="3146656"/>
          </a:xfrm>
        </p:spPr>
        <p:txBody>
          <a:bodyPr anchor="t">
            <a:normAutofit/>
          </a:bodyPr>
          <a:lstStyle/>
          <a:p>
            <a:r>
              <a:rPr lang="en-US" sz="2200" dirty="0"/>
              <a:t>Switch from traditional, behavioral-based interviewing to an inclusive, work-based interview approach</a:t>
            </a:r>
          </a:p>
          <a:p>
            <a:endParaRPr lang="en-US" sz="2200" dirty="0"/>
          </a:p>
        </p:txBody>
      </p:sp>
      <p:pic>
        <p:nvPicPr>
          <p:cNvPr id="4" name="Content Placeholder 3" descr="Multi colored shirts hanging on the closet">
            <a:extLst>
              <a:ext uri="{FF2B5EF4-FFF2-40B4-BE49-F238E27FC236}">
                <a16:creationId xmlns:a16="http://schemas.microsoft.com/office/drawing/2014/main" id="{F90E60A8-2457-AB75-62F4-BDC7EADACA36}"/>
              </a:ext>
            </a:extLst>
          </p:cNvPr>
          <p:cNvPicPr>
            <a:picLocks noChangeAspect="1"/>
          </p:cNvPicPr>
          <p:nvPr/>
        </p:nvPicPr>
        <p:blipFill rotWithShape="1">
          <a:blip r:embed="rId3">
            <a:extLst>
              <a:ext uri="{28A0092B-C50C-407E-A947-70E740481C1C}">
                <a14:useLocalDpi xmlns:a14="http://schemas.microsoft.com/office/drawing/2010/main"/>
              </a:ext>
            </a:extLst>
          </a:blip>
          <a:stretch/>
        </p:blipFill>
        <p:spPr>
          <a:xfrm>
            <a:off x="4654296" y="1133513"/>
            <a:ext cx="6903720" cy="4590973"/>
          </a:xfrm>
          <a:prstGeom prst="rect">
            <a:avLst/>
          </a:prstGeom>
        </p:spPr>
      </p:pic>
    </p:spTree>
    <p:extLst>
      <p:ext uri="{BB962C8B-B14F-4D97-AF65-F5344CB8AC3E}">
        <p14:creationId xmlns:p14="http://schemas.microsoft.com/office/powerpoint/2010/main" val="4108013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6A96-6A0F-E606-5134-8BDAE601B93A}"/>
              </a:ext>
            </a:extLst>
          </p:cNvPr>
          <p:cNvSpPr>
            <a:spLocks noGrp="1"/>
          </p:cNvSpPr>
          <p:nvPr>
            <p:ph type="title"/>
          </p:nvPr>
        </p:nvSpPr>
        <p:spPr/>
        <p:txBody>
          <a:bodyPr/>
          <a:lstStyle/>
          <a:p>
            <a:r>
              <a:rPr lang="en-US" dirty="0"/>
              <a:t>Accommodating Candidates and Employees</a:t>
            </a:r>
          </a:p>
        </p:txBody>
      </p:sp>
      <p:sp>
        <p:nvSpPr>
          <p:cNvPr id="3" name="Content Placeholder 2">
            <a:extLst>
              <a:ext uri="{FF2B5EF4-FFF2-40B4-BE49-F238E27FC236}">
                <a16:creationId xmlns:a16="http://schemas.microsoft.com/office/drawing/2014/main" id="{D1916964-2C88-8219-359F-0F720EE70C3F}"/>
              </a:ext>
            </a:extLst>
          </p:cNvPr>
          <p:cNvSpPr>
            <a:spLocks noGrp="1"/>
          </p:cNvSpPr>
          <p:nvPr>
            <p:ph idx="1"/>
          </p:nvPr>
        </p:nvSpPr>
        <p:spPr/>
        <p:txBody>
          <a:bodyPr>
            <a:normAutofit fontScale="40000" lnSpcReduction="20000"/>
          </a:bodyPr>
          <a:lstStyle/>
          <a:p>
            <a:r>
              <a:rPr lang="en-US" dirty="0"/>
              <a:t>Workplace accommodation: any change or adjustment to the actual job, the job environment, or the way of doing things to allow an individual with a disability to apply for a job, secure a job or acquire access to benefits available to other individuals in the workplace. </a:t>
            </a:r>
          </a:p>
          <a:p>
            <a:r>
              <a:rPr lang="en-US" dirty="0"/>
              <a:t>An employee may have chronic pain - allow flexible start and end times as long as the channels of communication are kept open. </a:t>
            </a:r>
          </a:p>
          <a:p>
            <a:r>
              <a:rPr lang="en-US" dirty="0"/>
              <a:t>Some individuals skip permission to record meetings using their phones so they can play them back later time to ensure they don't miss anything. This allows them to keep up with the pace of the meeting and take notes later. </a:t>
            </a:r>
          </a:p>
          <a:p>
            <a:r>
              <a:rPr lang="en-US" dirty="0"/>
              <a:t>These are all examples of reasonable accommodations and none of these costs a thing. </a:t>
            </a:r>
          </a:p>
          <a:p>
            <a:r>
              <a:rPr lang="en-US" dirty="0"/>
              <a:t>Reasonable accommodations allow an individual with a disadvantage to have tools that provide access to the same opportunities as all other employees. </a:t>
            </a:r>
          </a:p>
          <a:p>
            <a:r>
              <a:rPr lang="en-US" dirty="0"/>
              <a:t>A reasonable accommodation is one allows the organization to support the employee but not create a substantial burden. </a:t>
            </a:r>
          </a:p>
          <a:p>
            <a:r>
              <a:rPr lang="en-US" dirty="0"/>
              <a:t>Accommodations should be put in place to complete the essential job functions. </a:t>
            </a:r>
          </a:p>
          <a:p>
            <a:r>
              <a:rPr lang="en-US" dirty="0"/>
              <a:t>If an essential job function can not be completed with reasonable accommodations, the individual may not be a good fit for the job. </a:t>
            </a:r>
          </a:p>
          <a:p>
            <a:r>
              <a:rPr lang="en-US" dirty="0"/>
              <a:t>Resources such as askjan.org and earn.org, provide guidance on accommodations for different scenarios. </a:t>
            </a:r>
          </a:p>
          <a:p>
            <a:r>
              <a:rPr lang="en-US" dirty="0"/>
              <a:t>Research into the cost of accommodations, often a concern of the organization, has found that the average accommodation costs less than $500. </a:t>
            </a:r>
          </a:p>
          <a:p>
            <a:r>
              <a:rPr lang="en-US" dirty="0"/>
              <a:t>But the best practice is to provide the opportunity for reasonable accommodations to all candidates and employees. I'd like to share a couple of common accommodations you want to be aware of when you're creating an inclusive environment. The first type of accommodation falls under assistive technology. This can be as straightforward as a wheelchair or hearing aids, or more unique like computer software and hardware to help people with mobility and sensory impairments function in their workplace. There's an increased focus by commonly used software vendors on accessible applications, providing more opportunities for out of the box for individuals that work differently. The second type of accommodation can come in the form of a job or career coach. This individual helps the worker facilitate their day by educating the workplace on the individual's challenges. They suggest modifications and work to help the task get accomplished in their unique approach. Or guiding the individual through daily challenges that they may have in the workplace. The third type of accommodation is a flexible work schedule. By providing a flexible work schedule, individuals can plan their work tasks during times they're most productive. Take breaks as needed and be more energized when they're working. For some narrow divergent normal sleep patterns may be difficult and having a flexible start time can allow them to come to work rested and ready to go. Others without transportation can use a flexible work schedule to plan their hours around available transportation. Accommodation does not need to be a scary word for the human resource manager. We all need our work modified in some ways. And if an individual needs help to do this, reasonable accommodations will be helpful to set the worker up to do their best work and have a long productive tenure at your company.</a:t>
            </a:r>
          </a:p>
        </p:txBody>
      </p:sp>
    </p:spTree>
    <p:extLst>
      <p:ext uri="{BB962C8B-B14F-4D97-AF65-F5344CB8AC3E}">
        <p14:creationId xmlns:p14="http://schemas.microsoft.com/office/powerpoint/2010/main" val="1664789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A2355-B684-9CB8-B29D-93A450D4AFF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a:t>Accommodating Candidates and Employees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EA686320-9C96-A064-8AAD-9EC944D09373}"/>
              </a:ext>
            </a:extLst>
          </p:cNvPr>
          <p:cNvSpPr>
            <a:spLocks noGrp="1"/>
          </p:cNvSpPr>
          <p:nvPr>
            <p:ph idx="1"/>
          </p:nvPr>
        </p:nvSpPr>
        <p:spPr>
          <a:xfrm>
            <a:off x="630936" y="2807208"/>
            <a:ext cx="3429000" cy="3410712"/>
          </a:xfrm>
        </p:spPr>
        <p:txBody>
          <a:bodyPr anchor="t">
            <a:normAutofit fontScale="85000" lnSpcReduction="10000"/>
          </a:bodyPr>
          <a:lstStyle/>
          <a:p>
            <a:r>
              <a:rPr lang="en-US" sz="2400" dirty="0"/>
              <a:t>Workplace accommodation: any change or adjustment to the actual job, the job environment, or the way of doing things to allow an individual with a disability to apply for a job, secure a job or acquire access to benefits available to other individuals in the workplace. </a:t>
            </a:r>
          </a:p>
          <a:p>
            <a:r>
              <a:rPr lang="en-US" sz="2400" dirty="0"/>
              <a:t>Often implemented at no to little cost (&lt; $500)</a:t>
            </a:r>
          </a:p>
          <a:p>
            <a:endParaRPr lang="en-US" sz="2200" dirty="0"/>
          </a:p>
        </p:txBody>
      </p:sp>
      <p:pic>
        <p:nvPicPr>
          <p:cNvPr id="4" name="Picture 3" descr="People doing teamwork illustration">
            <a:extLst>
              <a:ext uri="{FF2B5EF4-FFF2-40B4-BE49-F238E27FC236}">
                <a16:creationId xmlns:a16="http://schemas.microsoft.com/office/drawing/2014/main" id="{F90E60A8-2457-AB75-62F4-BDC7EADACA3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311769" y="640080"/>
            <a:ext cx="5588774" cy="5577840"/>
          </a:xfrm>
          <a:prstGeom prst="rect">
            <a:avLst/>
          </a:prstGeom>
        </p:spPr>
      </p:pic>
    </p:spTree>
    <p:extLst>
      <p:ext uri="{BB962C8B-B14F-4D97-AF65-F5344CB8AC3E}">
        <p14:creationId xmlns:p14="http://schemas.microsoft.com/office/powerpoint/2010/main" val="93280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5B80E-D6CE-3D1D-7829-51DD9E255379}"/>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One Parting Gift…</a:t>
            </a:r>
          </a:p>
        </p:txBody>
      </p:sp>
      <p:sp>
        <p:nvSpPr>
          <p:cNvPr id="4" name="Text Placeholder 3">
            <a:extLst>
              <a:ext uri="{FF2B5EF4-FFF2-40B4-BE49-F238E27FC236}">
                <a16:creationId xmlns:a16="http://schemas.microsoft.com/office/drawing/2014/main" id="{3D37F329-CE4C-6B76-BBC3-784910B4D83D}"/>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1"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51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A083-3870-4953-B6B2-1B14C88CC79B}"/>
              </a:ext>
            </a:extLst>
          </p:cNvPr>
          <p:cNvSpPr>
            <a:spLocks noGrp="1"/>
          </p:cNvSpPr>
          <p:nvPr>
            <p:ph type="title"/>
          </p:nvPr>
        </p:nvSpPr>
        <p:spPr/>
        <p:txBody>
          <a:bodyPr>
            <a:normAutofit/>
          </a:bodyPr>
          <a:lstStyle/>
          <a:p>
            <a:r>
              <a:rPr lang="en-US" sz="4200" dirty="0"/>
              <a:t>Employing Abilities at Work Certificate Program</a:t>
            </a:r>
          </a:p>
        </p:txBody>
      </p:sp>
      <p:pic>
        <p:nvPicPr>
          <p:cNvPr id="6" name="Content Placeholder 5" descr="A circular white circle with blue and purple text&#10;&#10;Description automatically generated">
            <a:extLst>
              <a:ext uri="{FF2B5EF4-FFF2-40B4-BE49-F238E27FC236}">
                <a16:creationId xmlns:a16="http://schemas.microsoft.com/office/drawing/2014/main" id="{4BBD4682-7C0F-44BA-60DC-DA59EC036035}"/>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253331" y="1825625"/>
            <a:ext cx="4351338" cy="4351338"/>
          </a:xfrm>
        </p:spPr>
      </p:pic>
      <p:sp>
        <p:nvSpPr>
          <p:cNvPr id="4" name="Content Placeholder 3">
            <a:extLst>
              <a:ext uri="{FF2B5EF4-FFF2-40B4-BE49-F238E27FC236}">
                <a16:creationId xmlns:a16="http://schemas.microsoft.com/office/drawing/2014/main" id="{C4260E97-D880-B90A-2786-336B49889C5E}"/>
              </a:ext>
            </a:extLst>
          </p:cNvPr>
          <p:cNvSpPr>
            <a:spLocks noGrp="1"/>
          </p:cNvSpPr>
          <p:nvPr>
            <p:ph sz="half" idx="2"/>
          </p:nvPr>
        </p:nvSpPr>
        <p:spPr/>
        <p:txBody>
          <a:bodyPr>
            <a:normAutofit fontScale="85000" lnSpcReduction="20000"/>
          </a:bodyPr>
          <a:lstStyle/>
          <a:p>
            <a:pPr marL="0" indent="0">
              <a:buNone/>
            </a:pPr>
            <a:r>
              <a:rPr lang="en-US" dirty="0"/>
              <a:t>This program will empower you to:</a:t>
            </a:r>
          </a:p>
          <a:p>
            <a:r>
              <a:rPr lang="en-US" dirty="0"/>
              <a:t>Understand the barriers to employment experienced by individuals with disabilities.</a:t>
            </a:r>
          </a:p>
          <a:p>
            <a:r>
              <a:rPr lang="en-US" dirty="0"/>
              <a:t>Articulate the business case for building a workforce that is equitable and inclusive of individuals with disabilities.</a:t>
            </a:r>
          </a:p>
          <a:p>
            <a:r>
              <a:rPr lang="en-US" dirty="0"/>
              <a:t>Create organizational strategies to recruit, hire, retain, and develop this talent pool.</a:t>
            </a:r>
          </a:p>
          <a:p>
            <a:r>
              <a:rPr lang="en-US" dirty="0"/>
              <a:t>Educate your stakeholders to reduce barriers to employment faced by individuals with disabilities.</a:t>
            </a:r>
          </a:p>
        </p:txBody>
      </p:sp>
    </p:spTree>
    <p:extLst>
      <p:ext uri="{BB962C8B-B14F-4D97-AF65-F5344CB8AC3E}">
        <p14:creationId xmlns:p14="http://schemas.microsoft.com/office/powerpoint/2010/main" val="97793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2E426-E721-D917-642E-74383F4B97C1}"/>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Challenges for those on the Spectrum of Neurodiversity</a:t>
            </a:r>
          </a:p>
        </p:txBody>
      </p:sp>
      <p:sp>
        <p:nvSpPr>
          <p:cNvPr id="3" name="Text Placeholder 2">
            <a:extLst>
              <a:ext uri="{FF2B5EF4-FFF2-40B4-BE49-F238E27FC236}">
                <a16:creationId xmlns:a16="http://schemas.microsoft.com/office/drawing/2014/main" id="{FE56DEEA-1EEA-E451-9C5C-7BDC85382847}"/>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869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A083-3870-4953-B6B2-1B14C88CC79B}"/>
              </a:ext>
            </a:extLst>
          </p:cNvPr>
          <p:cNvSpPr>
            <a:spLocks noGrp="1"/>
          </p:cNvSpPr>
          <p:nvPr>
            <p:ph type="title"/>
          </p:nvPr>
        </p:nvSpPr>
        <p:spPr/>
        <p:txBody>
          <a:bodyPr>
            <a:normAutofit/>
          </a:bodyPr>
          <a:lstStyle/>
          <a:p>
            <a:r>
              <a:rPr lang="en-US" sz="4200" dirty="0"/>
              <a:t>Employing Abilities at Work Certificate Program</a:t>
            </a:r>
          </a:p>
        </p:txBody>
      </p:sp>
      <p:pic>
        <p:nvPicPr>
          <p:cNvPr id="6" name="Content Placeholder 5" descr="A circular white circle with blue and purple text&#10;&#10;Description automatically generated">
            <a:extLst>
              <a:ext uri="{FF2B5EF4-FFF2-40B4-BE49-F238E27FC236}">
                <a16:creationId xmlns:a16="http://schemas.microsoft.com/office/drawing/2014/main" id="{4BBD4682-7C0F-44BA-60DC-DA59EC036035}"/>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1253331" y="1825625"/>
            <a:ext cx="4351338" cy="4351338"/>
          </a:xfrm>
        </p:spPr>
      </p:pic>
      <p:sp>
        <p:nvSpPr>
          <p:cNvPr id="4" name="Content Placeholder 3">
            <a:extLst>
              <a:ext uri="{FF2B5EF4-FFF2-40B4-BE49-F238E27FC236}">
                <a16:creationId xmlns:a16="http://schemas.microsoft.com/office/drawing/2014/main" id="{C4260E97-D880-B90A-2786-336B49889C5E}"/>
              </a:ext>
            </a:extLst>
          </p:cNvPr>
          <p:cNvSpPr>
            <a:spLocks noGrp="1"/>
          </p:cNvSpPr>
          <p:nvPr>
            <p:ph sz="half" idx="2"/>
          </p:nvPr>
        </p:nvSpPr>
        <p:spPr/>
        <p:txBody>
          <a:bodyPr>
            <a:normAutofit/>
          </a:bodyPr>
          <a:lstStyle/>
          <a:p>
            <a:pPr marL="0" indent="0">
              <a:buNone/>
            </a:pPr>
            <a:r>
              <a:rPr lang="en-US" dirty="0"/>
              <a:t>Price: </a:t>
            </a:r>
            <a:r>
              <a:rPr lang="en-US" b="1" dirty="0"/>
              <a:t>FREE</a:t>
            </a:r>
          </a:p>
          <a:p>
            <a:pPr marL="0" indent="0">
              <a:buNone/>
            </a:pPr>
            <a:r>
              <a:rPr lang="en-US" dirty="0"/>
              <a:t>employingabilities.org/certificate</a:t>
            </a:r>
          </a:p>
          <a:p>
            <a:pPr marL="0" indent="0">
              <a:buNone/>
            </a:pPr>
            <a:endParaRPr lang="en-US" b="1" dirty="0"/>
          </a:p>
        </p:txBody>
      </p:sp>
      <p:pic>
        <p:nvPicPr>
          <p:cNvPr id="5" name="Picture 4" descr="A qr code on a white background&#10;&#10;Description automatically generated">
            <a:extLst>
              <a:ext uri="{FF2B5EF4-FFF2-40B4-BE49-F238E27FC236}">
                <a16:creationId xmlns:a16="http://schemas.microsoft.com/office/drawing/2014/main" id="{BA297082-4275-1329-D35D-29D8D88807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60925" y="2884088"/>
            <a:ext cx="3292876" cy="3292876"/>
          </a:xfrm>
          <a:prstGeom prst="rect">
            <a:avLst/>
          </a:prstGeom>
        </p:spPr>
      </p:pic>
    </p:spTree>
    <p:extLst>
      <p:ext uri="{BB962C8B-B14F-4D97-AF65-F5344CB8AC3E}">
        <p14:creationId xmlns:p14="http://schemas.microsoft.com/office/powerpoint/2010/main" val="162077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F35E-F80C-5D83-0880-ADC43E78D44B}"/>
              </a:ext>
            </a:extLst>
          </p:cNvPr>
          <p:cNvSpPr>
            <a:spLocks noGrp="1"/>
          </p:cNvSpPr>
          <p:nvPr>
            <p:ph type="title"/>
          </p:nvPr>
        </p:nvSpPr>
        <p:spPr/>
        <p:txBody>
          <a:bodyPr/>
          <a:lstStyle/>
          <a:p>
            <a:r>
              <a:rPr lang="en-US" dirty="0"/>
              <a:t>Executive Functioning</a:t>
            </a:r>
          </a:p>
        </p:txBody>
      </p:sp>
      <p:sp>
        <p:nvSpPr>
          <p:cNvPr id="3" name="Content Placeholder 2">
            <a:extLst>
              <a:ext uri="{FF2B5EF4-FFF2-40B4-BE49-F238E27FC236}">
                <a16:creationId xmlns:a16="http://schemas.microsoft.com/office/drawing/2014/main" id="{51E093DD-0BDA-B9CF-037A-E5AEE3BCB159}"/>
              </a:ext>
            </a:extLst>
          </p:cNvPr>
          <p:cNvSpPr>
            <a:spLocks noGrp="1"/>
          </p:cNvSpPr>
          <p:nvPr>
            <p:ph idx="1"/>
          </p:nvPr>
        </p:nvSpPr>
        <p:spPr/>
        <p:txBody>
          <a:bodyPr>
            <a:normAutofit/>
          </a:bodyPr>
          <a:lstStyle/>
          <a:p>
            <a:r>
              <a:rPr lang="en-US" dirty="0"/>
              <a:t>Executive functioning is a set of mental skills that include working memory, flexible thinking, and self-control. </a:t>
            </a:r>
          </a:p>
          <a:p>
            <a:r>
              <a:rPr lang="en-US" dirty="0"/>
              <a:t>A person with strong executive functioning can multitask, is extremely organized, and has the ability to plan and prioritize tasks. These individuals work well in project management roles. </a:t>
            </a:r>
          </a:p>
          <a:p>
            <a:r>
              <a:rPr lang="en-US" dirty="0"/>
              <a:t>We use our executive functioning extensively throughout the day. </a:t>
            </a:r>
          </a:p>
          <a:p>
            <a:r>
              <a:rPr lang="en-US" dirty="0"/>
              <a:t>When it's not working properly, it can show up as inability to focus, follow directions, handle emotions, and also, plan. </a:t>
            </a:r>
          </a:p>
        </p:txBody>
      </p:sp>
    </p:spTree>
    <p:extLst>
      <p:ext uri="{BB962C8B-B14F-4D97-AF65-F5344CB8AC3E}">
        <p14:creationId xmlns:p14="http://schemas.microsoft.com/office/powerpoint/2010/main" val="270036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CF35E-F80C-5D83-0880-ADC43E78D44B}"/>
              </a:ext>
            </a:extLst>
          </p:cNvPr>
          <p:cNvSpPr>
            <a:spLocks noGrp="1"/>
          </p:cNvSpPr>
          <p:nvPr>
            <p:ph type="title"/>
          </p:nvPr>
        </p:nvSpPr>
        <p:spPr>
          <a:xfrm>
            <a:off x="640080" y="325369"/>
            <a:ext cx="4368602" cy="1956841"/>
          </a:xfrm>
        </p:spPr>
        <p:txBody>
          <a:bodyPr anchor="b">
            <a:normAutofit/>
          </a:bodyPr>
          <a:lstStyle/>
          <a:p>
            <a:r>
              <a:rPr lang="en-US" sz="5400" dirty="0"/>
              <a:t>Executive Functioning</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E093DD-0BDA-B9CF-037A-E5AEE3BCB159}"/>
              </a:ext>
            </a:extLst>
          </p:cNvPr>
          <p:cNvSpPr>
            <a:spLocks noGrp="1"/>
          </p:cNvSpPr>
          <p:nvPr>
            <p:ph idx="1"/>
          </p:nvPr>
        </p:nvSpPr>
        <p:spPr>
          <a:xfrm>
            <a:off x="640080" y="3224403"/>
            <a:ext cx="4243589" cy="2969164"/>
          </a:xfrm>
        </p:spPr>
        <p:txBody>
          <a:bodyPr>
            <a:normAutofit/>
          </a:bodyPr>
          <a:lstStyle/>
          <a:p>
            <a:pPr marL="0" indent="0">
              <a:buNone/>
            </a:pPr>
            <a:r>
              <a:rPr lang="en-US" sz="2200" dirty="0"/>
              <a:t>Executive functioning is a set of mental skills that include working memory, flexible thinking, and self-control. </a:t>
            </a:r>
          </a:p>
        </p:txBody>
      </p:sp>
      <p:pic>
        <p:nvPicPr>
          <p:cNvPr id="5" name="Picture 4" descr="Light bulb on yellow background with sketched light beams and cord">
            <a:extLst>
              <a:ext uri="{FF2B5EF4-FFF2-40B4-BE49-F238E27FC236}">
                <a16:creationId xmlns:a16="http://schemas.microsoft.com/office/drawing/2014/main" id="{3F614E1E-E1A1-A34C-09D1-32964F30673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071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5249-E8E7-3F24-B2B9-E84C24C31D26}"/>
              </a:ext>
            </a:extLst>
          </p:cNvPr>
          <p:cNvSpPr>
            <a:spLocks noGrp="1"/>
          </p:cNvSpPr>
          <p:nvPr>
            <p:ph type="title"/>
          </p:nvPr>
        </p:nvSpPr>
        <p:spPr/>
        <p:txBody>
          <a:bodyPr/>
          <a:lstStyle/>
          <a:p>
            <a:r>
              <a:rPr lang="en-US" dirty="0"/>
              <a:t>Expressive Language</a:t>
            </a:r>
          </a:p>
        </p:txBody>
      </p:sp>
      <p:sp>
        <p:nvSpPr>
          <p:cNvPr id="3" name="Content Placeholder 2">
            <a:extLst>
              <a:ext uri="{FF2B5EF4-FFF2-40B4-BE49-F238E27FC236}">
                <a16:creationId xmlns:a16="http://schemas.microsoft.com/office/drawing/2014/main" id="{229C53A4-5F23-282C-5C3A-F754C158114E}"/>
              </a:ext>
            </a:extLst>
          </p:cNvPr>
          <p:cNvSpPr>
            <a:spLocks noGrp="1"/>
          </p:cNvSpPr>
          <p:nvPr>
            <p:ph idx="1"/>
          </p:nvPr>
        </p:nvSpPr>
        <p:spPr/>
        <p:txBody>
          <a:bodyPr>
            <a:normAutofit fontScale="85000" lnSpcReduction="20000"/>
          </a:bodyPr>
          <a:lstStyle/>
          <a:p>
            <a:r>
              <a:rPr lang="en-US" dirty="0"/>
              <a:t>Difficulties with expressive language, such as thinking on-their-feet, processing questions, or being able to speak at all are common. </a:t>
            </a:r>
          </a:p>
          <a:p>
            <a:r>
              <a:rPr lang="en-US" dirty="0"/>
              <a:t>Lack of eye contact is common, often sending the wrong message of boredom or inattentiveness. </a:t>
            </a:r>
          </a:p>
          <a:p>
            <a:r>
              <a:rPr lang="en-US" dirty="0"/>
              <a:t>The use of repetitive or rigid language or even monologue about a topic of interest is common. </a:t>
            </a:r>
          </a:p>
          <a:p>
            <a:r>
              <a:rPr lang="en-US" dirty="0"/>
              <a:t>Elements of communication, including nonverbal language, can also be a challenge for a neurodivergent to pick up on. </a:t>
            </a:r>
          </a:p>
          <a:p>
            <a:r>
              <a:rPr lang="en-US" dirty="0"/>
              <a:t>More subtle forms of communication, such as tone, facial expressions, and other non-verbal communication are often missed. This creates a challenge when people are accustomed to certain reciprocal behavior from people they talk with. </a:t>
            </a:r>
          </a:p>
          <a:p>
            <a:r>
              <a:rPr lang="en-US" dirty="0"/>
              <a:t>You won't always get non-verbal clues and cues, but it doesn't mean the interaction is any less meaningful. </a:t>
            </a:r>
          </a:p>
        </p:txBody>
      </p:sp>
    </p:spTree>
    <p:extLst>
      <p:ext uri="{BB962C8B-B14F-4D97-AF65-F5344CB8AC3E}">
        <p14:creationId xmlns:p14="http://schemas.microsoft.com/office/powerpoint/2010/main" val="1409306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95249-E8E7-3F24-B2B9-E84C24C31D26}"/>
              </a:ext>
            </a:extLst>
          </p:cNvPr>
          <p:cNvSpPr>
            <a:spLocks noGrp="1"/>
          </p:cNvSpPr>
          <p:nvPr>
            <p:ph type="title"/>
          </p:nvPr>
        </p:nvSpPr>
        <p:spPr>
          <a:xfrm>
            <a:off x="640080" y="325369"/>
            <a:ext cx="4368602" cy="1956841"/>
          </a:xfrm>
        </p:spPr>
        <p:txBody>
          <a:bodyPr anchor="b">
            <a:normAutofit/>
          </a:bodyPr>
          <a:lstStyle/>
          <a:p>
            <a:r>
              <a:rPr lang="en-US" sz="5400"/>
              <a:t>Expressive Language</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9C53A4-5F23-282C-5C3A-F754C158114E}"/>
              </a:ext>
            </a:extLst>
          </p:cNvPr>
          <p:cNvSpPr>
            <a:spLocks noGrp="1"/>
          </p:cNvSpPr>
          <p:nvPr>
            <p:ph idx="1"/>
          </p:nvPr>
        </p:nvSpPr>
        <p:spPr>
          <a:xfrm>
            <a:off x="640080" y="3189351"/>
            <a:ext cx="4243589" cy="3004216"/>
          </a:xfrm>
        </p:spPr>
        <p:txBody>
          <a:bodyPr>
            <a:normAutofit lnSpcReduction="10000"/>
          </a:bodyPr>
          <a:lstStyle/>
          <a:p>
            <a:r>
              <a:rPr lang="en-US" sz="2200" dirty="0"/>
              <a:t>Difficulties with expressive language, such as thinking on-their-feet, processing questions, or being able to speak at all are common. </a:t>
            </a:r>
          </a:p>
          <a:p>
            <a:r>
              <a:rPr lang="en-US" sz="2200" dirty="0"/>
              <a:t>Elements of communication, including nonverbal language, can also be a challenge for a neurodivergent employee to pick up on. </a:t>
            </a:r>
          </a:p>
        </p:txBody>
      </p:sp>
      <p:pic>
        <p:nvPicPr>
          <p:cNvPr id="5" name="Picture 4" descr="Empty speech bubbles">
            <a:extLst>
              <a:ext uri="{FF2B5EF4-FFF2-40B4-BE49-F238E27FC236}">
                <a16:creationId xmlns:a16="http://schemas.microsoft.com/office/drawing/2014/main" id="{DE74E1C0-1C70-3B20-1C0C-7D1650C1374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8155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F5EC-2CB0-36DD-0A21-5DBBE39ADF83}"/>
              </a:ext>
            </a:extLst>
          </p:cNvPr>
          <p:cNvSpPr>
            <a:spLocks noGrp="1"/>
          </p:cNvSpPr>
          <p:nvPr>
            <p:ph type="title"/>
          </p:nvPr>
        </p:nvSpPr>
        <p:spPr/>
        <p:txBody>
          <a:bodyPr/>
          <a:lstStyle/>
          <a:p>
            <a:r>
              <a:rPr lang="en-US" dirty="0"/>
              <a:t>Camouflage / Masking</a:t>
            </a:r>
          </a:p>
        </p:txBody>
      </p:sp>
      <p:sp>
        <p:nvSpPr>
          <p:cNvPr id="3" name="Content Placeholder 2">
            <a:extLst>
              <a:ext uri="{FF2B5EF4-FFF2-40B4-BE49-F238E27FC236}">
                <a16:creationId xmlns:a16="http://schemas.microsoft.com/office/drawing/2014/main" id="{A642F870-471E-D459-67F5-988F2F309E39}"/>
              </a:ext>
            </a:extLst>
          </p:cNvPr>
          <p:cNvSpPr>
            <a:spLocks noGrp="1"/>
          </p:cNvSpPr>
          <p:nvPr>
            <p:ph idx="1"/>
          </p:nvPr>
        </p:nvSpPr>
        <p:spPr/>
        <p:txBody>
          <a:bodyPr>
            <a:normAutofit fontScale="62500" lnSpcReduction="20000"/>
          </a:bodyPr>
          <a:lstStyle/>
          <a:p>
            <a:r>
              <a:rPr lang="en-US" dirty="0"/>
              <a:t>Social camouflaging or masking is the behavior of trying to act normal, communicate normal and hide neurodivergent traits. I best heard this described like this:</a:t>
            </a:r>
          </a:p>
          <a:p>
            <a:pPr lvl="1"/>
            <a:r>
              <a:rPr lang="en-US" dirty="0"/>
              <a:t>Each morning, you wake up with a full cup of water. That's your resources for the day. </a:t>
            </a:r>
          </a:p>
          <a:p>
            <a:pPr lvl="1"/>
            <a:r>
              <a:rPr lang="en-US" dirty="0"/>
              <a:t>Typically, you lose a little water here and there throughout the day until you're pretty low. </a:t>
            </a:r>
          </a:p>
          <a:p>
            <a:pPr lvl="1"/>
            <a:r>
              <a:rPr lang="en-US" dirty="0"/>
              <a:t>For some, that cup has a bunch of tiny holes in it, and before they can even get started with their day, their resources are being lost. </a:t>
            </a:r>
          </a:p>
          <a:p>
            <a:pPr lvl="1"/>
            <a:r>
              <a:rPr lang="en-US" dirty="0"/>
              <a:t>Their energy switches to keeping water in the cup. Unfortunately, this activity only makes the cup drain quicker. </a:t>
            </a:r>
          </a:p>
          <a:p>
            <a:pPr lvl="1"/>
            <a:r>
              <a:rPr lang="en-US" dirty="0"/>
              <a:t>The cup with holes is a representation of a </a:t>
            </a:r>
            <a:r>
              <a:rPr lang="en-US" dirty="0" err="1"/>
              <a:t>neurodivergent's</a:t>
            </a:r>
            <a:r>
              <a:rPr lang="en-US" dirty="0"/>
              <a:t> use of camouflaging, or also called masking. </a:t>
            </a:r>
          </a:p>
          <a:p>
            <a:r>
              <a:rPr lang="en-US" dirty="0"/>
              <a:t>Many social camouflage to escape the various stigmas associated with neurodivergent conditions or to escape bullying and ridicule they have experienced in the past. </a:t>
            </a:r>
          </a:p>
          <a:p>
            <a:r>
              <a:rPr lang="en-US" dirty="0"/>
              <a:t>Think of it as post-traumatic stress and social camouflaging is their coping mechanism. </a:t>
            </a:r>
          </a:p>
          <a:p>
            <a:r>
              <a:rPr lang="en-US" dirty="0"/>
              <a:t>Camouflaging leads to anxiety and burnout. </a:t>
            </a:r>
          </a:p>
          <a:p>
            <a:r>
              <a:rPr lang="en-US" dirty="0"/>
              <a:t>The general population doesn't understand these impairments, how they manifest and what they mean for their coworker's ability to perform work. Innocent ignorance of neurodivergent by coworkers is the number one reason an individual will tax their system by social camouflaging</a:t>
            </a:r>
          </a:p>
          <a:p>
            <a:r>
              <a:rPr lang="en-US" dirty="0"/>
              <a:t>In creating a neurodivergent-friendly environment, their energy translates into productivity and innovation for your organization</a:t>
            </a:r>
          </a:p>
          <a:p>
            <a:endParaRPr lang="en-US" dirty="0"/>
          </a:p>
        </p:txBody>
      </p:sp>
    </p:spTree>
    <p:extLst>
      <p:ext uri="{BB962C8B-B14F-4D97-AF65-F5344CB8AC3E}">
        <p14:creationId xmlns:p14="http://schemas.microsoft.com/office/powerpoint/2010/main" val="3191960225"/>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TotalTime>
  <Words>6608</Words>
  <Application>Microsoft Office PowerPoint</Application>
  <PresentationFormat>Widescreen</PresentationFormat>
  <Paragraphs>319</Paragraphs>
  <Slides>40</Slides>
  <Notes>17</Notes>
  <HiddenSlides>17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-apple-system</vt:lpstr>
      <vt:lpstr>Arial</vt:lpstr>
      <vt:lpstr>Calibri</vt:lpstr>
      <vt:lpstr>Calibri Light</vt:lpstr>
      <vt:lpstr>Google Sans</vt:lpstr>
      <vt:lpstr>Office Theme</vt:lpstr>
      <vt:lpstr>Abilities at Work</vt:lpstr>
      <vt:lpstr>Neurodiversity</vt:lpstr>
      <vt:lpstr>Neurodiversity</vt:lpstr>
      <vt:lpstr>Challenges for those on the Spectrum of Neurodiversity</vt:lpstr>
      <vt:lpstr>Executive Functioning</vt:lpstr>
      <vt:lpstr>Executive Functioning</vt:lpstr>
      <vt:lpstr>Expressive Language</vt:lpstr>
      <vt:lpstr>Expressive Language</vt:lpstr>
      <vt:lpstr>Camouflage / Masking</vt:lpstr>
      <vt:lpstr>Camouflage / Masking</vt:lpstr>
      <vt:lpstr>Related Terms</vt:lpstr>
      <vt:lpstr>Tips for Working Inclusively with Neurodivergent Employees</vt:lpstr>
      <vt:lpstr>Inclusive Learning Design</vt:lpstr>
      <vt:lpstr>Inclusive Learning Design</vt:lpstr>
      <vt:lpstr>Provide Clarity Ahead of Time</vt:lpstr>
      <vt:lpstr>Provide Clarity Ahead of Time</vt:lpstr>
      <vt:lpstr>Give Clear Instructions</vt:lpstr>
      <vt:lpstr>Give Clear Instructions</vt:lpstr>
      <vt:lpstr>Provide Enough Clarity</vt:lpstr>
      <vt:lpstr>Provide Enough Clarity</vt:lpstr>
      <vt:lpstr>Say What You Mean</vt:lpstr>
      <vt:lpstr>Say What You Mean</vt:lpstr>
      <vt:lpstr>Be Precise in Communications</vt:lpstr>
      <vt:lpstr>Be Precise in Communications</vt:lpstr>
      <vt:lpstr>Avoid Ableist Language</vt:lpstr>
      <vt:lpstr>Avoid Ableist Language</vt:lpstr>
      <vt:lpstr>Accept Alternative Work Styles</vt:lpstr>
      <vt:lpstr>Accept Alternative Work Styles</vt:lpstr>
      <vt:lpstr>Create Sensory-Friendly Environments</vt:lpstr>
      <vt:lpstr>Create Sensory-Friendly Environments</vt:lpstr>
      <vt:lpstr>Recruitment and Accommodation</vt:lpstr>
      <vt:lpstr>Sourcing Talent</vt:lpstr>
      <vt:lpstr>Sourcing Talent</vt:lpstr>
      <vt:lpstr>Revise the Interview Process</vt:lpstr>
      <vt:lpstr>Revise the Interview Process</vt:lpstr>
      <vt:lpstr>Accommodating Candidates and Employees</vt:lpstr>
      <vt:lpstr>Accommodating Candidates and Employees</vt:lpstr>
      <vt:lpstr>One Parting Gift…</vt:lpstr>
      <vt:lpstr>Employing Abilities at Work Certificate Program</vt:lpstr>
      <vt:lpstr>Employing Abilities at Work Certificate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M. Caldwell</dc:creator>
  <cp:lastModifiedBy>Kelly M. Caldwell</cp:lastModifiedBy>
  <cp:revision>20</cp:revision>
  <dcterms:created xsi:type="dcterms:W3CDTF">2023-11-08T08:05:24Z</dcterms:created>
  <dcterms:modified xsi:type="dcterms:W3CDTF">2023-11-09T13:25:15Z</dcterms:modified>
</cp:coreProperties>
</file>