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0" r:id="rId5"/>
  </p:sldMasterIdLst>
  <p:notesMasterIdLst>
    <p:notesMasterId r:id="rId23"/>
  </p:notesMasterIdLst>
  <p:sldIdLst>
    <p:sldId id="257" r:id="rId6"/>
    <p:sldId id="399" r:id="rId7"/>
    <p:sldId id="258" r:id="rId8"/>
    <p:sldId id="271" r:id="rId9"/>
    <p:sldId id="400" r:id="rId10"/>
    <p:sldId id="401" r:id="rId11"/>
    <p:sldId id="402" r:id="rId12"/>
    <p:sldId id="403" r:id="rId13"/>
    <p:sldId id="404" r:id="rId14"/>
    <p:sldId id="405" r:id="rId15"/>
    <p:sldId id="406" r:id="rId16"/>
    <p:sldId id="407" r:id="rId17"/>
    <p:sldId id="408" r:id="rId18"/>
    <p:sldId id="410" r:id="rId19"/>
    <p:sldId id="376" r:id="rId20"/>
    <p:sldId id="409" r:id="rId21"/>
    <p:sldId id="27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7570" autoAdjust="0"/>
  </p:normalViewPr>
  <p:slideViewPr>
    <p:cSldViewPr snapToGrid="0">
      <p:cViewPr varScale="1">
        <p:scale>
          <a:sx n="74" d="100"/>
          <a:sy n="74" d="100"/>
        </p:scale>
        <p:origin x="100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88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7AC806-22EC-4349-BDBF-D9383D46E25B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680FC-AB24-4658-8B0F-7D8F5FF7B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484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680FC-AB24-4658-8B0F-7D8F5FF7B6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7325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indent="-285750" algn="l" rtl="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Arial" panose="020B0604020202020204" pitchFamily="34" charset="0"/>
              </a:rPr>
              <a:t>Shows resilience and resolve with regard to projects, classwork, etc. </a:t>
            </a:r>
          </a:p>
          <a:p>
            <a:pPr marL="285750" marR="0" indent="-285750" algn="l" rtl="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Arial" panose="020B0604020202020204" pitchFamily="34" charset="0"/>
              </a:rPr>
              <a:t>Always does their best no matter what the circumstance. </a:t>
            </a:r>
          </a:p>
          <a:p>
            <a:pPr marL="285750" marR="0" indent="-285750" algn="l" rtl="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Arial" panose="020B0604020202020204" pitchFamily="34" charset="0"/>
              </a:rPr>
              <a:t>Finds ways to be successful when challenges are placed in front of them. </a:t>
            </a:r>
          </a:p>
          <a:p>
            <a:pPr marL="285750" marR="0" indent="-285750" algn="l" rtl="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highlight>
                  <a:srgbClr val="FFFFFF"/>
                </a:highlight>
                <a:latin typeface="Arial" panose="020B0604020202020204" pitchFamily="34" charset="0"/>
              </a:rPr>
              <a:t>Understands when to seek guidance of a subject matter expert in order to move forward on task or project.	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https://smallbusiness.chron.com/form-reliability-affects-employee-performance-17633.html#:~:text=Reliability%20is%20essential%20to%20employee,work%20in%20a%20timely%20manner.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680FC-AB24-4658-8B0F-7D8F5FF7B6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023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indent="-285750" algn="l" rtl="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Arial" panose="020B0604020202020204" pitchFamily="34" charset="0"/>
              </a:rPr>
              <a:t>Is comfortable in all types of situations and recognizes their importance as part of a community/system. </a:t>
            </a:r>
          </a:p>
          <a:p>
            <a:pPr marL="285750" marR="0" indent="-285750" algn="l" rtl="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Arial" panose="020B0604020202020204" pitchFamily="34" charset="0"/>
              </a:rPr>
              <a:t>Adds to a team dynamic and is willing to accept their role as given. </a:t>
            </a:r>
          </a:p>
          <a:p>
            <a:pPr marL="285750" marR="0" indent="-285750" algn="l" rtl="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Arial" panose="020B0604020202020204" pitchFamily="34" charset="0"/>
              </a:rPr>
              <a:t>Is a valuable asset in the community/system.	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https://smallbusiness.chron.com/form-reliability-affects-employee-performance-17633.html#:~:text=Reliability%20is%20essential%20to%20employee,work%20in%20a%20timely%20manner.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680FC-AB24-4658-8B0F-7D8F5FF7B6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6580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680FC-AB24-4658-8B0F-7D8F5FF7B6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472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Arial" panose="020B0604020202020204" pitchFamily="34" charset="0"/>
              </a:rPr>
              <a:t>Understands expectations.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Arial" panose="020B0604020202020204" pitchFamily="34" charset="0"/>
              </a:rPr>
              <a:t>Demonstrates expected attendance, punctuality, completion of assigned work, and role acceptance on teams.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Arial" panose="020B0604020202020204" pitchFamily="34" charset="0"/>
              </a:rPr>
              <a:t>Is able to be counted on by others.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https://smallbusiness.chron.com/form-reliability-affects-employee-performance-17633.html#:~:text=Reliability%20is%20essential%20to%20employee,work%20in%20a%20timely%20manner.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680FC-AB24-4658-8B0F-7D8F5FF7B6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340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indent="-285750" algn="l" rtl="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Arial" panose="020B0604020202020204" pitchFamily="34" charset="0"/>
              </a:rPr>
              <a:t>Can communicate verbally, in writing, via presentation, in group settings, etc. </a:t>
            </a:r>
          </a:p>
          <a:p>
            <a:pPr marL="285750" marR="0" indent="-285750" algn="l" rtl="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Arial" panose="020B0604020202020204" pitchFamily="34" charset="0"/>
              </a:rPr>
              <a:t>Gives full attention to what other people are saying, asks questions as appropriate, and understands what was heard.  </a:t>
            </a:r>
          </a:p>
          <a:p>
            <a:pPr marL="285750" marR="0" indent="-285750" algn="l" rtl="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Arial" panose="020B0604020202020204" pitchFamily="34" charset="0"/>
              </a:rPr>
              <a:t>Communicates concerns clearly and asks for assistance when needed. </a:t>
            </a:r>
          </a:p>
          <a:p>
            <a:pPr marL="285750" marR="0" indent="-285750" algn="l" rtl="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Arial" panose="020B0604020202020204" pitchFamily="34" charset="0"/>
              </a:rPr>
              <a:t>Actively listens and participates in conversations.	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https://smallbusiness.chron.com/form-reliability-affects-employee-performance-17633.html#:~:text=Reliability%20is%20essential%20to%20employee,work%20in%20a%20timely%20manner.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680FC-AB24-4658-8B0F-7D8F5FF7B6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967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indent="-285750" algn="l" rtl="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Arial" panose="020B0604020202020204" pitchFamily="34" charset="0"/>
              </a:rPr>
              <a:t>Participates fully in tasks or projects enthusiastically, from initiation to completion. </a:t>
            </a:r>
          </a:p>
          <a:p>
            <a:pPr marL="285750" marR="0" indent="-285750" algn="l" rtl="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Arial" panose="020B0604020202020204" pitchFamily="34" charset="0"/>
              </a:rPr>
              <a:t>Initiates interactions with peers and adults while demonstrating curiosity and open mindedness. 	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https://smallbusiness.chron.com/form-reliability-affects-employee-performance-17633.html#:~:text=Reliability%20is%20essential%20to%20employee,work%20in%20a%20timely%20manner.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680FC-AB24-4658-8B0F-7D8F5FF7B6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001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indent="-285750" algn="l" rtl="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Arial" panose="020B0604020202020204" pitchFamily="34" charset="0"/>
              </a:rPr>
              <a:t>Demonstrates the ability to adapt to new and modified circumstances. </a:t>
            </a:r>
          </a:p>
          <a:p>
            <a:pPr marL="285750" marR="0" indent="-285750" algn="l" rtl="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Arial" panose="020B0604020202020204" pitchFamily="34" charset="0"/>
              </a:rPr>
              <a:t>Is comfortable with change and the speed of change. </a:t>
            </a:r>
          </a:p>
          <a:p>
            <a:pPr marL="285750" marR="0" indent="-285750" algn="l" rtl="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Arial" panose="020B0604020202020204" pitchFamily="34" charset="0"/>
              </a:rPr>
              <a:t>Shows ease when interacting with various stakeholder groups.	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https://smallbusiness.chron.com/form-reliability-affects-employee-performance-17633.html#:~:text=Reliability%20is%20essential%20to%20employee,work%20in%20a%20timely%20manner.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680FC-AB24-4658-8B0F-7D8F5FF7B6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0397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indent="-285750" algn="l" rtl="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Arial" panose="020B0604020202020204" pitchFamily="34" charset="0"/>
              </a:rPr>
              <a:t>Open minded, does not demonstrate biases, and acts in a mature, kind way. </a:t>
            </a:r>
          </a:p>
          <a:p>
            <a:pPr marL="285750" marR="0" indent="-285750" algn="l" rtl="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Arial" panose="020B0604020202020204" pitchFamily="34" charset="0"/>
              </a:rPr>
              <a:t>Demonstrates positive leadership qualities. </a:t>
            </a:r>
          </a:p>
          <a:p>
            <a:pPr marL="285750" marR="0" indent="-285750" algn="l" rtl="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Arial" panose="020B0604020202020204" pitchFamily="34" charset="0"/>
              </a:rPr>
              <a:t>Accepts and applies constructive feedback.	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https://smallbusiness.chron.com/form-reliability-affects-employee-performance-17633.html#:~:text=Reliability%20is%20essential%20to%20employee,work%20in%20a%20timely%20manner.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680FC-AB24-4658-8B0F-7D8F5FF7B6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161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indent="-285750" algn="l" rtl="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Arial" panose="020B0604020202020204" pitchFamily="34" charset="0"/>
              </a:rPr>
              <a:t>Uses critical thinking skills to plan and conduct research, manage projects, solve problems, and make informed decisions using appropriate tools and resources.</a:t>
            </a:r>
          </a:p>
          <a:p>
            <a:pPr marL="285750" marR="0" indent="-285750" algn="l" rtl="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Arial" panose="020B0604020202020204" pitchFamily="34" charset="0"/>
              </a:rPr>
              <a:t>Accesses information and applies technical knowledge to tasks. 	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https://smallbusiness.chron.com/form-reliability-affects-employee-performance-17633.html#:~:text=Reliability%20is%20essential%20to%20employee,work%20in%20a%20timely%20manner.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680FC-AB24-4658-8B0F-7D8F5FF7B6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3528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indent="-285750" algn="l" rtl="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Arial" panose="020B0604020202020204" pitchFamily="34" charset="0"/>
              </a:rPr>
              <a:t>Recognizes and reflects professional behavior and culture. </a:t>
            </a:r>
          </a:p>
          <a:p>
            <a:pPr marL="285750" marR="0" indent="-285750" algn="l" rtl="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Arial" panose="020B0604020202020204" pitchFamily="34" charset="0"/>
              </a:rPr>
              <a:t>Dresses appropriately and adheres to organizational norms. </a:t>
            </a:r>
          </a:p>
          <a:p>
            <a:pPr marL="285750" marR="0" indent="-285750" algn="l" rtl="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Arial" panose="020B0604020202020204" pitchFamily="34" charset="0"/>
              </a:rPr>
              <a:t>Demonstrates initiative, is productive, and takes ownership of the quality and accuracy of work. </a:t>
            </a:r>
          </a:p>
          <a:p>
            <a:pPr marL="285750" marR="0" indent="-285750" algn="l" rtl="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highlight>
                  <a:srgbClr val="FFFFFF"/>
                </a:highlight>
                <a:latin typeface="Arial" panose="020B0604020202020204" pitchFamily="34" charset="0"/>
              </a:rPr>
              <a:t>Understands and utilizes situational awareness.	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https://smallbusiness.chron.com/form-reliability-affects-employee-performance-17633.html#:~:text=Reliability%20is%20essential%20to%20employee,work%20in%20a%20timely%20manner.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680FC-AB24-4658-8B0F-7D8F5FF7B6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1267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indent="-285750" algn="l" rtl="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Arial" panose="020B0604020202020204" pitchFamily="34" charset="0"/>
              </a:rPr>
              <a:t>Demonstrates creative thinking and construct knowledge. </a:t>
            </a:r>
          </a:p>
          <a:p>
            <a:pPr marL="285750" marR="0" indent="-285750" algn="l" rtl="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Arial" panose="020B0604020202020204" pitchFamily="34" charset="0"/>
              </a:rPr>
              <a:t>Is comfortable using multiple types of media/technology. </a:t>
            </a:r>
          </a:p>
          <a:p>
            <a:pPr marL="285750" marR="0" indent="-285750" algn="l" rtl="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Arial" panose="020B0604020202020204" pitchFamily="34" charset="0"/>
              </a:rPr>
              <a:t>Applies existing knowledge to generate new ideas, products, and/or processes. </a:t>
            </a:r>
          </a:p>
          <a:p>
            <a:pPr marL="285750" marR="0" indent="-285750" algn="l" rtl="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Arial" panose="020B0604020202020204" pitchFamily="34" charset="0"/>
              </a:rPr>
              <a:t>Creates original works as a means of personal or group expression.	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https://smallbusiness.chron.com/form-reliability-affects-employee-performance-17633.html#:~:text=Reliability%20is%20essential%20to%20employee,work%20in%20a%20timely%20manner.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680FC-AB24-4658-8B0F-7D8F5FF7B6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263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50090-FCD2-4711-9D9D-477DF34872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554507-9760-44CF-820E-A8D4ADB1A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BAE28B-86C5-4E47-9FC4-262BCA53B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E2ABF-ADB5-48B3-B4AB-619DE92AC265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607D80-4002-4EBD-8C30-90DC7073C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100012-F1AA-420E-B65D-D61C543EC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C6C4-3293-4279-B3D7-F845C0639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204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B9493-E4E0-4996-8CFA-FA9AA732D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DD1A94-0C9E-4BF0-99D1-97FD3CEF08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90D9E-DA7A-4FA9-B6B3-8D774E539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E2ABF-ADB5-48B3-B4AB-619DE92AC265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C6A270-5A82-4BAF-A2F1-7F176CCED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DB2CC-A39D-47EF-AE36-F43C6CECF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C6C4-3293-4279-B3D7-F845C0639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585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1F1DCB-3815-4030-9253-10A1081A21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919EE2-2FC6-4013-B0EC-F66BFE6310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CBBC9-43AF-4259-987D-07E8BB795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E2ABF-ADB5-48B3-B4AB-619DE92AC265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38F07B-6CE6-47FA-BEC1-0AA1E9E7B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0F055-E71B-4CE6-9D93-A74378A81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C6C4-3293-4279-B3D7-F845C0639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675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FD27856-C9FF-4844-A962-6417933E654A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</a:t>
            </a:r>
          </a:p>
        </p:txBody>
      </p:sp>
      <p:pic>
        <p:nvPicPr>
          <p:cNvPr id="4" name="Picture 3" descr="cov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5" y="-2253"/>
            <a:ext cx="12183872" cy="612851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2A856AA-107F-ED4A-AB6D-48FC348A705D}"/>
              </a:ext>
            </a:extLst>
          </p:cNvPr>
          <p:cNvSpPr/>
          <p:nvPr userDrawn="1"/>
        </p:nvSpPr>
        <p:spPr>
          <a:xfrm>
            <a:off x="3768275" y="2769677"/>
            <a:ext cx="8415511" cy="1167271"/>
          </a:xfrm>
          <a:prstGeom prst="rect">
            <a:avLst/>
          </a:prstGeom>
          <a:solidFill>
            <a:srgbClr val="223C6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8B4BFAC-0B7E-E348-8970-9CEFAA326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8443" y="2767683"/>
            <a:ext cx="7278533" cy="1169264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667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AC287B5-CE52-B24D-97D9-1011EA1AEA5A}"/>
              </a:ext>
            </a:extLst>
          </p:cNvPr>
          <p:cNvSpPr/>
          <p:nvPr userDrawn="1"/>
        </p:nvSpPr>
        <p:spPr>
          <a:xfrm>
            <a:off x="0" y="2769677"/>
            <a:ext cx="255723" cy="1167271"/>
          </a:xfrm>
          <a:prstGeom prst="rect">
            <a:avLst/>
          </a:prstGeom>
          <a:solidFill>
            <a:srgbClr val="223C6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C272194-A81C-CE4C-BB42-EEB935F2D12E}"/>
              </a:ext>
            </a:extLst>
          </p:cNvPr>
          <p:cNvSpPr/>
          <p:nvPr userDrawn="1"/>
        </p:nvSpPr>
        <p:spPr>
          <a:xfrm>
            <a:off x="356702" y="6358760"/>
            <a:ext cx="2087431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33" dirty="0">
                <a:solidFill>
                  <a:srgbClr val="293C61"/>
                </a:solidFill>
              </a:rPr>
              <a:t>© 2019 SHRM. All Rights Reserved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8FCD0D-F0DD-1349-AE64-99F47FE479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6702" y="2388185"/>
            <a:ext cx="3311671" cy="217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148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96D7185-C866-6E46-8820-1E76476C90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1058" y="6346318"/>
            <a:ext cx="1041327" cy="25358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F16CEA6-4930-9C44-98D4-837222C982A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A76C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2371" y="2033266"/>
            <a:ext cx="4046989" cy="1589447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90000"/>
              </a:lnSpc>
              <a:defRPr sz="4000" b="1" i="0" baseline="0">
                <a:solidFill>
                  <a:schemeClr val="bg1"/>
                </a:solidFill>
                <a:latin typeface="+mj-lt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9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992371" y="3806851"/>
            <a:ext cx="4046989" cy="132906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67" b="0" i="0"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F71E2CC-EDD1-3B48-BD6B-91E426A454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70669" y="723063"/>
            <a:ext cx="4914036" cy="4964221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7DA81DD-63DD-F146-90D0-E5BA7DD7AA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0596" y="6335553"/>
            <a:ext cx="2743200" cy="2751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3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954461-202F-6344-AC23-708D5D79AD6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WLO__Master_Whit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6878" y="6340438"/>
            <a:ext cx="1024481" cy="25796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C272194-A81C-CE4C-BB42-EEB935F2D12E}"/>
              </a:ext>
            </a:extLst>
          </p:cNvPr>
          <p:cNvSpPr/>
          <p:nvPr userDrawn="1"/>
        </p:nvSpPr>
        <p:spPr>
          <a:xfrm>
            <a:off x="5053103" y="6350628"/>
            <a:ext cx="2087430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33" dirty="0">
                <a:solidFill>
                  <a:schemeClr val="bg1"/>
                </a:solidFill>
              </a:rPr>
              <a:t>© 2019 SHRM.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590063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w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816449" y="426720"/>
            <a:ext cx="10765972" cy="1158240"/>
          </a:xfrm>
          <a:prstGeom prst="rect">
            <a:avLst/>
          </a:prstGeom>
        </p:spPr>
        <p:txBody>
          <a:bodyPr tIns="0" anchor="t" anchorCtr="0"/>
          <a:lstStyle>
            <a:lvl1pPr algn="l">
              <a:lnSpc>
                <a:spcPts val="4453"/>
              </a:lnSpc>
              <a:defRPr sz="2667" b="1" i="0" baseline="0">
                <a:solidFill>
                  <a:schemeClr val="accent1"/>
                </a:solidFill>
                <a:latin typeface="+mj-lt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Click to add text</a:t>
            </a:r>
            <a:br>
              <a:rPr lang="en-US" dirty="0"/>
            </a:br>
            <a:r>
              <a:rPr lang="en-US" dirty="0"/>
              <a:t>Can be two lines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16449" y="2133601"/>
            <a:ext cx="10765972" cy="3791137"/>
          </a:xfrm>
          <a:prstGeom prst="rect">
            <a:avLst/>
          </a:prstGeom>
        </p:spPr>
        <p:txBody>
          <a:bodyPr vert="horz"/>
          <a:lstStyle>
            <a:lvl1pPr marL="0" marR="0" indent="0" algn="l" defTabSz="609525" rtl="0" eaLnBrk="1" fontAlgn="auto" latinLnBrk="0" hangingPunct="1">
              <a:lnSpc>
                <a:spcPts val="2373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/>
              <a:buNone/>
              <a:tabLst/>
              <a:defRPr lang="en-US" sz="1467" b="0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817036" y="1584961"/>
            <a:ext cx="10765367" cy="519113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000" b="0" i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7DA81DD-63DD-F146-90D0-E5BA7DD7AA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0596" y="6335553"/>
            <a:ext cx="2743200" cy="2751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3" b="0">
                <a:solidFill>
                  <a:srgbClr val="293C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954461-202F-6344-AC23-708D5D79AD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8971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ine Header_subhead_1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16449" y="1621536"/>
            <a:ext cx="10765972" cy="4280285"/>
          </a:xfrm>
          <a:prstGeom prst="rect">
            <a:avLst/>
          </a:prstGeom>
        </p:spPr>
        <p:txBody>
          <a:bodyPr vert="horz"/>
          <a:lstStyle>
            <a:lvl1pPr marL="0" marR="0" indent="0" algn="l" defTabSz="609525" rtl="0" eaLnBrk="1" fontAlgn="auto" latinLnBrk="0" hangingPunct="1">
              <a:lnSpc>
                <a:spcPts val="2373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/>
              <a:buNone/>
              <a:tabLst/>
              <a:defRPr lang="en-US" sz="1467" b="0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815847" y="426720"/>
            <a:ext cx="10766560" cy="646176"/>
          </a:xfrm>
          <a:prstGeom prst="rect">
            <a:avLst/>
          </a:prstGeom>
        </p:spPr>
        <p:txBody>
          <a:bodyPr tIns="0" bIns="0" anchor="t" anchorCtr="0"/>
          <a:lstStyle>
            <a:lvl1pPr algn="l">
              <a:lnSpc>
                <a:spcPts val="4453"/>
              </a:lnSpc>
              <a:defRPr sz="2667" b="1" i="0" baseline="0">
                <a:solidFill>
                  <a:schemeClr val="accent1"/>
                </a:solidFill>
                <a:latin typeface="+mj-lt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816448" y="1060705"/>
            <a:ext cx="10765955" cy="519113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0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7DA81DD-63DD-F146-90D0-E5BA7DD7AA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0596" y="6335553"/>
            <a:ext cx="2743200" cy="2751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3" b="0">
                <a:solidFill>
                  <a:srgbClr val="293C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954461-202F-6344-AC23-708D5D79AD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807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w No subhead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816449" y="426720"/>
            <a:ext cx="10765972" cy="1158240"/>
          </a:xfrm>
          <a:prstGeom prst="rect">
            <a:avLst/>
          </a:prstGeom>
        </p:spPr>
        <p:txBody>
          <a:bodyPr tIns="0" anchor="t" anchorCtr="0"/>
          <a:lstStyle>
            <a:lvl1pPr algn="l">
              <a:lnSpc>
                <a:spcPts val="4453"/>
              </a:lnSpc>
              <a:defRPr sz="2667" b="1" i="0" baseline="0">
                <a:solidFill>
                  <a:schemeClr val="accent1"/>
                </a:solidFill>
                <a:latin typeface="+mj-lt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Click to add text</a:t>
            </a:r>
            <a:br>
              <a:rPr lang="en-US" dirty="0"/>
            </a:br>
            <a:r>
              <a:rPr lang="en-US" dirty="0"/>
              <a:t>Can be two lines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16449" y="1706880"/>
            <a:ext cx="10765972" cy="4158827"/>
          </a:xfrm>
          <a:prstGeom prst="rect">
            <a:avLst/>
          </a:prstGeom>
        </p:spPr>
        <p:txBody>
          <a:bodyPr vert="horz" numCol="2" spcCol="457200"/>
          <a:lstStyle>
            <a:lvl1pPr marL="0" marR="0" indent="0" algn="l" defTabSz="609525" rtl="0" eaLnBrk="1" fontAlgn="auto" latinLnBrk="0" hangingPunct="1">
              <a:lnSpc>
                <a:spcPts val="2373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/>
              <a:buNone/>
              <a:tabLst/>
              <a:defRPr lang="en-US" sz="1467" b="0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7DA81DD-63DD-F146-90D0-E5BA7DD7AA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0596" y="6335553"/>
            <a:ext cx="2743200" cy="2751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3" b="0">
                <a:solidFill>
                  <a:srgbClr val="293C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954461-202F-6344-AC23-708D5D79AD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5143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Line Header_Subhead box Lis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16449" y="2133600"/>
            <a:ext cx="10765972" cy="3714311"/>
          </a:xfrm>
          <a:prstGeom prst="rect">
            <a:avLst/>
          </a:prstGeom>
        </p:spPr>
        <p:txBody>
          <a:bodyPr vert="horz" numCol="2" spcCol="457200"/>
          <a:lstStyle>
            <a:lvl1pPr marL="0" marR="0" indent="0" algn="l" defTabSz="609525" rtl="0" eaLnBrk="1" fontAlgn="auto" latinLnBrk="0" hangingPunct="1">
              <a:lnSpc>
                <a:spcPts val="2373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/>
              <a:buNone/>
              <a:tabLst/>
              <a:defRPr lang="en-US" sz="1733" b="0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  <a:lvl2pPr>
              <a:defRPr sz="1467">
                <a:solidFill>
                  <a:srgbClr val="595959"/>
                </a:solidFill>
              </a:defRPr>
            </a:lvl2pPr>
            <a:lvl3pPr>
              <a:defRPr sz="1467">
                <a:solidFill>
                  <a:srgbClr val="595959"/>
                </a:solidFill>
              </a:defRPr>
            </a:lvl3pPr>
            <a:lvl4pPr>
              <a:defRPr sz="1467">
                <a:solidFill>
                  <a:srgbClr val="595959"/>
                </a:solidFill>
              </a:defRPr>
            </a:lvl4pPr>
            <a:lvl5pPr>
              <a:defRPr sz="1467">
                <a:solidFill>
                  <a:srgbClr val="595959"/>
                </a:solidFill>
              </a:defRPr>
            </a:lvl5pPr>
          </a:lstStyle>
          <a:p>
            <a:pPr lvl="1"/>
            <a:r>
              <a:rPr lang="en-US" dirty="0"/>
              <a:t>Click to add text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816449" y="426720"/>
            <a:ext cx="10765972" cy="1158240"/>
          </a:xfrm>
          <a:prstGeom prst="rect">
            <a:avLst/>
          </a:prstGeom>
        </p:spPr>
        <p:txBody>
          <a:bodyPr tIns="0" anchor="t" anchorCtr="0"/>
          <a:lstStyle>
            <a:lvl1pPr algn="l">
              <a:lnSpc>
                <a:spcPts val="4453"/>
              </a:lnSpc>
              <a:defRPr sz="2667" b="1" i="0" baseline="0">
                <a:solidFill>
                  <a:schemeClr val="accent1"/>
                </a:solidFill>
                <a:latin typeface="+mj-lt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Click to add text</a:t>
            </a:r>
            <a:br>
              <a:rPr lang="en-US" dirty="0"/>
            </a:br>
            <a:r>
              <a:rPr lang="en-US" dirty="0"/>
              <a:t>Can be two lines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817036" y="1584961"/>
            <a:ext cx="10765367" cy="519113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000" b="0" i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7DA81DD-63DD-F146-90D0-E5BA7DD7AA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0596" y="6335553"/>
            <a:ext cx="2743200" cy="2751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3" b="0">
                <a:solidFill>
                  <a:srgbClr val="293C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954461-202F-6344-AC23-708D5D79AD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2390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Header w Subhead box Lis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16449" y="1621536"/>
            <a:ext cx="10765972" cy="4310251"/>
          </a:xfrm>
          <a:prstGeom prst="rect">
            <a:avLst/>
          </a:prstGeom>
        </p:spPr>
        <p:txBody>
          <a:bodyPr vert="horz" numCol="2" spcCol="457200"/>
          <a:lstStyle>
            <a:lvl1pPr marL="0" marR="0" indent="0" algn="l" defTabSz="609525" rtl="0" eaLnBrk="1" fontAlgn="auto" latinLnBrk="0" hangingPunct="1">
              <a:lnSpc>
                <a:spcPts val="2373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/>
              <a:buNone/>
              <a:tabLst/>
              <a:defRPr lang="en-US" sz="1733" b="0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  <a:lvl2pPr algn="l">
              <a:defRPr sz="1467">
                <a:solidFill>
                  <a:srgbClr val="595959"/>
                </a:solidFill>
              </a:defRPr>
            </a:lvl2pPr>
            <a:lvl3pPr algn="l">
              <a:defRPr sz="1467">
                <a:solidFill>
                  <a:srgbClr val="595959"/>
                </a:solidFill>
              </a:defRPr>
            </a:lvl3pPr>
            <a:lvl4pPr algn="l">
              <a:defRPr sz="1467">
                <a:solidFill>
                  <a:srgbClr val="595959"/>
                </a:solidFill>
              </a:defRPr>
            </a:lvl4pPr>
            <a:lvl5pPr algn="l">
              <a:defRPr sz="1467">
                <a:solidFill>
                  <a:srgbClr val="595959"/>
                </a:solidFill>
              </a:defRPr>
            </a:lvl5pPr>
          </a:lstStyle>
          <a:p>
            <a:pPr lvl="1"/>
            <a:r>
              <a:rPr lang="en-US" dirty="0"/>
              <a:t>Click to add text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815847" y="426720"/>
            <a:ext cx="10766560" cy="646176"/>
          </a:xfrm>
          <a:prstGeom prst="rect">
            <a:avLst/>
          </a:prstGeom>
        </p:spPr>
        <p:txBody>
          <a:bodyPr tIns="0" bIns="0" anchor="t" anchorCtr="0"/>
          <a:lstStyle>
            <a:lvl1pPr algn="l">
              <a:lnSpc>
                <a:spcPts val="4453"/>
              </a:lnSpc>
              <a:defRPr sz="2667" b="1" i="0" baseline="0">
                <a:solidFill>
                  <a:schemeClr val="accent1"/>
                </a:solidFill>
                <a:latin typeface="+mj-lt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816448" y="1060705"/>
            <a:ext cx="10765955" cy="519113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000" b="0" i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7DA81DD-63DD-F146-90D0-E5BA7DD7AA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0596" y="6335553"/>
            <a:ext cx="2743200" cy="2751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3" b="0">
                <a:solidFill>
                  <a:srgbClr val="293C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954461-202F-6344-AC23-708D5D79AD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3905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ine Header_lis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16449" y="1575676"/>
            <a:ext cx="3364540" cy="4402667"/>
          </a:xfrm>
          <a:prstGeom prst="rect">
            <a:avLst/>
          </a:prstGeom>
        </p:spPr>
        <p:txBody>
          <a:bodyPr vert="horz" numCol="1" spcCol="457200"/>
          <a:lstStyle>
            <a:lvl1pPr marL="380956" marR="0" indent="-380956" algn="l" defTabSz="609525" rtl="0" eaLnBrk="1" fontAlgn="auto" latinLnBrk="0" hangingPunct="1">
              <a:lnSpc>
                <a:spcPts val="256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charset="0"/>
              <a:buChar char="•"/>
              <a:tabLst/>
              <a:defRPr lang="en-US" sz="1733" b="0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  <a:lvl2pPr marL="609538" indent="0">
              <a:buNone/>
              <a:defRPr sz="1467">
                <a:solidFill>
                  <a:srgbClr val="595959"/>
                </a:solidFill>
              </a:defRPr>
            </a:lvl2pPr>
            <a:lvl3pPr marL="1219079" indent="0">
              <a:buNone/>
              <a:defRPr sz="1467">
                <a:solidFill>
                  <a:srgbClr val="595959"/>
                </a:solidFill>
              </a:defRPr>
            </a:lvl3pPr>
            <a:lvl4pPr marL="1828616" indent="0">
              <a:buNone/>
              <a:defRPr sz="1467">
                <a:solidFill>
                  <a:srgbClr val="595959"/>
                </a:solidFill>
              </a:defRPr>
            </a:lvl4pPr>
          </a:lstStyle>
          <a:p>
            <a:pPr lvl="1"/>
            <a:r>
              <a:rPr lang="en-US" dirty="0"/>
              <a:t>Click to add text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815847" y="426720"/>
            <a:ext cx="10766560" cy="646176"/>
          </a:xfrm>
          <a:prstGeom prst="rect">
            <a:avLst/>
          </a:prstGeom>
        </p:spPr>
        <p:txBody>
          <a:bodyPr tIns="0" bIns="0" anchor="t" anchorCtr="0"/>
          <a:lstStyle>
            <a:lvl1pPr algn="l">
              <a:lnSpc>
                <a:spcPts val="4453"/>
              </a:lnSpc>
              <a:defRPr sz="2667" b="1" i="0" baseline="0">
                <a:solidFill>
                  <a:schemeClr val="accent1"/>
                </a:solidFill>
                <a:latin typeface="+mj-lt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7DA81DD-63DD-F146-90D0-E5BA7DD7AA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0596" y="6335553"/>
            <a:ext cx="2743200" cy="2751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3" b="0">
                <a:solidFill>
                  <a:srgbClr val="293C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954461-202F-6344-AC23-708D5D79AD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517158" y="1575676"/>
            <a:ext cx="3364540" cy="4402667"/>
          </a:xfrm>
          <a:prstGeom prst="rect">
            <a:avLst/>
          </a:prstGeom>
        </p:spPr>
        <p:txBody>
          <a:bodyPr vert="horz" numCol="1" spcCol="457200"/>
          <a:lstStyle>
            <a:lvl1pPr marL="380956" marR="0" indent="-380956" algn="l" defTabSz="609525" rtl="0" eaLnBrk="1" fontAlgn="auto" latinLnBrk="0" hangingPunct="1">
              <a:lnSpc>
                <a:spcPts val="256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charset="0"/>
              <a:buChar char="•"/>
              <a:tabLst/>
              <a:defRPr lang="en-US" sz="1733" b="0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  <a:lvl2pPr marL="609538" indent="0">
              <a:buNone/>
              <a:defRPr sz="1467">
                <a:solidFill>
                  <a:srgbClr val="595959"/>
                </a:solidFill>
              </a:defRPr>
            </a:lvl2pPr>
            <a:lvl3pPr marL="1219079" indent="0">
              <a:buNone/>
              <a:defRPr sz="1467">
                <a:solidFill>
                  <a:srgbClr val="595959"/>
                </a:solidFill>
              </a:defRPr>
            </a:lvl3pPr>
            <a:lvl4pPr marL="1828616" indent="0">
              <a:buNone/>
              <a:defRPr sz="1467">
                <a:solidFill>
                  <a:srgbClr val="595959"/>
                </a:solidFill>
              </a:defRPr>
            </a:lvl4pPr>
          </a:lstStyle>
          <a:p>
            <a:pPr lvl="1"/>
            <a:r>
              <a:rPr lang="en-US" dirty="0"/>
              <a:t>Click to add text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8217867" y="1575676"/>
            <a:ext cx="3364540" cy="4402667"/>
          </a:xfrm>
          <a:prstGeom prst="rect">
            <a:avLst/>
          </a:prstGeom>
        </p:spPr>
        <p:txBody>
          <a:bodyPr vert="horz" numCol="1" spcCol="457200"/>
          <a:lstStyle>
            <a:lvl1pPr marL="380956" marR="0" indent="-380956" algn="l" defTabSz="609525" rtl="0" eaLnBrk="1" fontAlgn="auto" latinLnBrk="0" hangingPunct="1">
              <a:lnSpc>
                <a:spcPts val="256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charset="0"/>
              <a:buChar char="•"/>
              <a:tabLst/>
              <a:defRPr lang="en-US" sz="1733" b="0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  <a:lvl2pPr marL="609538" indent="0">
              <a:buNone/>
              <a:defRPr sz="1467">
                <a:solidFill>
                  <a:srgbClr val="595959"/>
                </a:solidFill>
              </a:defRPr>
            </a:lvl2pPr>
            <a:lvl3pPr marL="1219079" indent="0">
              <a:buNone/>
              <a:defRPr sz="1467">
                <a:solidFill>
                  <a:srgbClr val="595959"/>
                </a:solidFill>
              </a:defRPr>
            </a:lvl3pPr>
            <a:lvl4pPr marL="1828616" indent="0">
              <a:buNone/>
              <a:defRPr sz="1467">
                <a:solidFill>
                  <a:srgbClr val="595959"/>
                </a:solidFill>
              </a:defRPr>
            </a:lvl4pPr>
          </a:lstStyle>
          <a:p>
            <a:pPr lvl="1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597859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AFA4D-8CAE-42EA-ABEB-91CB424E3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CF8FC-5DA7-433D-A925-F85441763A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F49072-C90B-49D2-92A6-7B44090F0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E2ABF-ADB5-48B3-B4AB-619DE92AC265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CAA996-DB10-4ABA-843B-779C91A24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F6B14C-1BAC-4153-A0FF-F3E2B076C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C6C4-3293-4279-B3D7-F845C0639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0805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justified tex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16864" y="2302935"/>
            <a:ext cx="5126736" cy="3542949"/>
          </a:xfrm>
          <a:prstGeom prst="rect">
            <a:avLst/>
          </a:prstGeom>
        </p:spPr>
        <p:txBody>
          <a:bodyPr vert="horz"/>
          <a:lstStyle>
            <a:lvl1pPr marL="0" marR="0" indent="0" algn="l" defTabSz="609525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1600"/>
              </a:spcAft>
              <a:buClrTx/>
              <a:buSzTx/>
              <a:buFontTx/>
              <a:buNone/>
              <a:tabLst/>
              <a:defRPr sz="1467">
                <a:solidFill>
                  <a:srgbClr val="595959"/>
                </a:solidFill>
              </a:defRPr>
            </a:lvl1pPr>
            <a:lvl2pPr marL="609525" indent="0">
              <a:buFont typeface="Arial"/>
              <a:buNone/>
              <a:defRPr/>
            </a:lvl2pPr>
            <a:lvl3pPr marL="1219048" indent="0">
              <a:buFont typeface="Arial"/>
              <a:buNone/>
              <a:defRPr/>
            </a:lvl3pPr>
            <a:lvl4pPr marL="2057143" indent="-228573">
              <a:buFont typeface="Arial"/>
              <a:buChar char="•"/>
              <a:defRPr/>
            </a:lvl4pPr>
            <a:lvl5pPr marL="2666668" indent="-228573">
              <a:buFont typeface="Arial"/>
              <a:buChar char="•"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411384" y="2302935"/>
            <a:ext cx="5171016" cy="35429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67" baseline="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noProof="0" dirty="0"/>
              <a:t>Click to add text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816449" y="426720"/>
            <a:ext cx="10765972" cy="1158240"/>
          </a:xfrm>
          <a:prstGeom prst="rect">
            <a:avLst/>
          </a:prstGeom>
        </p:spPr>
        <p:txBody>
          <a:bodyPr tIns="0" anchor="t" anchorCtr="0"/>
          <a:lstStyle>
            <a:lvl1pPr algn="l">
              <a:lnSpc>
                <a:spcPts val="4453"/>
              </a:lnSpc>
              <a:defRPr sz="2667" b="1" i="0" baseline="0">
                <a:solidFill>
                  <a:schemeClr val="accent1"/>
                </a:solidFill>
                <a:latin typeface="+mj-lt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Click to add text</a:t>
            </a:r>
            <a:br>
              <a:rPr lang="en-US" dirty="0"/>
            </a:br>
            <a:r>
              <a:rPr lang="en-US" dirty="0"/>
              <a:t>Can be two lines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817036" y="1586988"/>
            <a:ext cx="10765367" cy="519113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000" b="0" i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7DA81DD-63DD-F146-90D0-E5BA7DD7AA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0596" y="6335553"/>
            <a:ext cx="2743200" cy="2751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3" b="0">
                <a:solidFill>
                  <a:srgbClr val="293C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954461-202F-6344-AC23-708D5D79AD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984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justified text_subhead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455667" y="2304289"/>
            <a:ext cx="5126736" cy="3541596"/>
          </a:xfrm>
          <a:prstGeom prst="rect">
            <a:avLst/>
          </a:prstGeom>
        </p:spPr>
        <p:txBody>
          <a:bodyPr vert="horz"/>
          <a:lstStyle>
            <a:lvl1pPr marL="0" marR="0" indent="0" algn="l" defTabSz="609525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1600"/>
              </a:spcAft>
              <a:buClrTx/>
              <a:buSzTx/>
              <a:buFontTx/>
              <a:buNone/>
              <a:tabLst/>
              <a:defRPr sz="1467">
                <a:solidFill>
                  <a:srgbClr val="595959"/>
                </a:solidFill>
              </a:defRPr>
            </a:lvl1pPr>
            <a:lvl2pPr marL="609525" indent="0">
              <a:buFont typeface="Arial"/>
              <a:buNone/>
              <a:defRPr/>
            </a:lvl2pPr>
            <a:lvl3pPr marL="1219048" indent="0">
              <a:buFont typeface="Arial"/>
              <a:buNone/>
              <a:defRPr/>
            </a:lvl3pPr>
            <a:lvl4pPr marL="2057143" indent="-228573">
              <a:buFont typeface="Arial"/>
              <a:buChar char="•"/>
              <a:defRPr/>
            </a:lvl4pPr>
            <a:lvl5pPr marL="2666668" indent="-228573">
              <a:buFont typeface="Arial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816448" y="2304289"/>
            <a:ext cx="5171016" cy="35415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67" baseline="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816449" y="426720"/>
            <a:ext cx="10765972" cy="1158240"/>
          </a:xfrm>
          <a:prstGeom prst="rect">
            <a:avLst/>
          </a:prstGeom>
        </p:spPr>
        <p:txBody>
          <a:bodyPr tIns="0" anchor="t" anchorCtr="0"/>
          <a:lstStyle>
            <a:lvl1pPr algn="l">
              <a:lnSpc>
                <a:spcPts val="4453"/>
              </a:lnSpc>
              <a:defRPr sz="2667" b="1" i="0" baseline="0">
                <a:solidFill>
                  <a:schemeClr val="accent1"/>
                </a:solidFill>
                <a:latin typeface="+mj-lt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Click to add text</a:t>
            </a:r>
            <a:br>
              <a:rPr lang="en-US" dirty="0"/>
            </a:br>
            <a:r>
              <a:rPr lang="en-US" dirty="0"/>
              <a:t>Can be two lines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817036" y="1586988"/>
            <a:ext cx="10765367" cy="519113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000" b="0" i="0">
                <a:solidFill>
                  <a:srgbClr val="7F7F7F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7DA81DD-63DD-F146-90D0-E5BA7DD7AA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0596" y="6335553"/>
            <a:ext cx="2743200" cy="2751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3" b="0">
                <a:solidFill>
                  <a:srgbClr val="293C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954461-202F-6344-AC23-708D5D79AD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0332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centered_w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16864" y="1584960"/>
            <a:ext cx="10765536" cy="745936"/>
          </a:xfrm>
          <a:prstGeom prst="rect">
            <a:avLst/>
          </a:prstGeom>
        </p:spPr>
        <p:txBody>
          <a:bodyPr vert="horz"/>
          <a:lstStyle>
            <a:lvl1pPr marL="0" marR="0" indent="0" algn="l" defTabSz="609525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1600"/>
              </a:spcAft>
              <a:buClrTx/>
              <a:buSzTx/>
              <a:buFontTx/>
              <a:buNone/>
              <a:tabLst/>
              <a:defRPr sz="2000">
                <a:solidFill>
                  <a:srgbClr val="7F7F7F"/>
                </a:solidFill>
              </a:defRPr>
            </a:lvl1pPr>
            <a:lvl2pPr marL="609525" indent="0">
              <a:buFont typeface="Arial"/>
              <a:buNone/>
              <a:defRPr/>
            </a:lvl2pPr>
            <a:lvl3pPr marL="1219048" indent="0">
              <a:buFont typeface="Arial"/>
              <a:buNone/>
              <a:defRPr/>
            </a:lvl3pPr>
            <a:lvl4pPr marL="2057143" indent="-228573">
              <a:buFont typeface="Arial"/>
              <a:buChar char="•"/>
              <a:defRPr/>
            </a:lvl4pPr>
            <a:lvl5pPr marL="2666668" indent="-228573">
              <a:buFont typeface="Arial"/>
              <a:buChar char="•"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3054265" y="2743201"/>
            <a:ext cx="6290733" cy="31225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67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816449" y="426720"/>
            <a:ext cx="10765972" cy="1158240"/>
          </a:xfrm>
          <a:prstGeom prst="rect">
            <a:avLst/>
          </a:prstGeom>
        </p:spPr>
        <p:txBody>
          <a:bodyPr tIns="0" anchor="t" anchorCtr="0"/>
          <a:lstStyle>
            <a:lvl1pPr algn="l">
              <a:lnSpc>
                <a:spcPts val="4453"/>
              </a:lnSpc>
              <a:defRPr sz="2667" b="1" i="0" baseline="0">
                <a:solidFill>
                  <a:schemeClr val="accent1"/>
                </a:solidFill>
                <a:latin typeface="+mj-lt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Click to add text</a:t>
            </a:r>
            <a:br>
              <a:rPr lang="en-US" dirty="0"/>
            </a:br>
            <a:r>
              <a:rPr lang="en-US" dirty="0"/>
              <a:t>Can be two lines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7DA81DD-63DD-F146-90D0-E5BA7DD7AA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0596" y="6335553"/>
            <a:ext cx="2743200" cy="2751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3" b="0">
                <a:solidFill>
                  <a:srgbClr val="293C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954461-202F-6344-AC23-708D5D79AD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5289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_subhead_w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le Placeholder 3"/>
          <p:cNvSpPr>
            <a:spLocks noGrp="1"/>
          </p:cNvSpPr>
          <p:nvPr>
            <p:ph type="tbl" sz="quarter" idx="15"/>
          </p:nvPr>
        </p:nvSpPr>
        <p:spPr>
          <a:xfrm>
            <a:off x="817036" y="2743201"/>
            <a:ext cx="10765367" cy="31225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67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816449" y="426720"/>
            <a:ext cx="10765972" cy="1158240"/>
          </a:xfrm>
          <a:prstGeom prst="rect">
            <a:avLst/>
          </a:prstGeom>
        </p:spPr>
        <p:txBody>
          <a:bodyPr tIns="0" anchor="t" anchorCtr="0"/>
          <a:lstStyle>
            <a:lvl1pPr algn="l">
              <a:lnSpc>
                <a:spcPts val="4453"/>
              </a:lnSpc>
              <a:defRPr sz="2667" b="1" i="0" baseline="0">
                <a:solidFill>
                  <a:schemeClr val="accent1"/>
                </a:solidFill>
                <a:latin typeface="+mj-lt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Click to add text</a:t>
            </a:r>
            <a:br>
              <a:rPr lang="en-US" dirty="0"/>
            </a:br>
            <a:r>
              <a:rPr lang="en-US" dirty="0"/>
              <a:t>Can be two lines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16864" y="1584961"/>
            <a:ext cx="10765536" cy="635988"/>
          </a:xfrm>
          <a:prstGeom prst="rect">
            <a:avLst/>
          </a:prstGeom>
        </p:spPr>
        <p:txBody>
          <a:bodyPr vert="horz"/>
          <a:lstStyle>
            <a:lvl1pPr marL="0" marR="0" indent="0" algn="l" defTabSz="609525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1600"/>
              </a:spcAft>
              <a:buClrTx/>
              <a:buSzTx/>
              <a:buFontTx/>
              <a:buNone/>
              <a:tabLst/>
              <a:defRPr sz="2000">
                <a:solidFill>
                  <a:srgbClr val="7F7F7F"/>
                </a:solidFill>
              </a:defRPr>
            </a:lvl1pPr>
            <a:lvl2pPr marL="609525" indent="0">
              <a:buFont typeface="Arial"/>
              <a:buNone/>
              <a:defRPr/>
            </a:lvl2pPr>
            <a:lvl3pPr marL="1219048" indent="0">
              <a:buFont typeface="Arial"/>
              <a:buNone/>
              <a:defRPr/>
            </a:lvl3pPr>
            <a:lvl4pPr marL="2057143" indent="-228573">
              <a:buFont typeface="Arial"/>
              <a:buChar char="•"/>
              <a:defRPr/>
            </a:lvl4pPr>
            <a:lvl5pPr marL="2666668" indent="-228573">
              <a:buFont typeface="Arial"/>
              <a:buChar char="•"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7DA81DD-63DD-F146-90D0-E5BA7DD7AA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0596" y="6335553"/>
            <a:ext cx="2743200" cy="2751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3" b="0">
                <a:solidFill>
                  <a:srgbClr val="293C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954461-202F-6344-AC23-708D5D79AD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8429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_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able Placeholder 3"/>
          <p:cNvSpPr>
            <a:spLocks noGrp="1"/>
          </p:cNvSpPr>
          <p:nvPr>
            <p:ph type="tbl" sz="quarter" idx="15"/>
          </p:nvPr>
        </p:nvSpPr>
        <p:spPr>
          <a:xfrm>
            <a:off x="817036" y="1910080"/>
            <a:ext cx="10765367" cy="395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67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816449" y="426720"/>
            <a:ext cx="10765972" cy="1158240"/>
          </a:xfrm>
          <a:prstGeom prst="rect">
            <a:avLst/>
          </a:prstGeom>
        </p:spPr>
        <p:txBody>
          <a:bodyPr tIns="0" anchor="t" anchorCtr="0"/>
          <a:lstStyle>
            <a:lvl1pPr algn="l">
              <a:lnSpc>
                <a:spcPts val="4453"/>
              </a:lnSpc>
              <a:defRPr sz="2667" b="1" i="0" baseline="0">
                <a:solidFill>
                  <a:schemeClr val="accent1"/>
                </a:solidFill>
                <a:latin typeface="+mj-lt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Click to add text</a:t>
            </a:r>
            <a:br>
              <a:rPr lang="en-US" dirty="0"/>
            </a:br>
            <a:r>
              <a:rPr lang="en-US" dirty="0"/>
              <a:t>Can be two lines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7DA81DD-63DD-F146-90D0-E5BA7DD7AA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0596" y="6335553"/>
            <a:ext cx="2743200" cy="2751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3" b="0">
                <a:solidFill>
                  <a:srgbClr val="293C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954461-202F-6344-AC23-708D5D79AD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2795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Line Header_Chart_w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817036" y="2743200"/>
            <a:ext cx="10765367" cy="31225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67" baseline="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noProof="0" dirty="0"/>
              <a:t>Click icon to add chart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816449" y="426720"/>
            <a:ext cx="10765972" cy="1158240"/>
          </a:xfrm>
          <a:prstGeom prst="rect">
            <a:avLst/>
          </a:prstGeom>
        </p:spPr>
        <p:txBody>
          <a:bodyPr tIns="0" anchor="t" anchorCtr="0"/>
          <a:lstStyle>
            <a:lvl1pPr algn="l">
              <a:lnSpc>
                <a:spcPts val="4453"/>
              </a:lnSpc>
              <a:defRPr sz="2667" b="1" i="0" baseline="0">
                <a:solidFill>
                  <a:schemeClr val="accent1"/>
                </a:solidFill>
                <a:latin typeface="+mj-lt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Click to add text</a:t>
            </a:r>
            <a:br>
              <a:rPr lang="en-US" dirty="0"/>
            </a:br>
            <a:r>
              <a:rPr lang="en-US" dirty="0"/>
              <a:t>Can be two lines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16864" y="1584960"/>
            <a:ext cx="10765536" cy="613997"/>
          </a:xfrm>
          <a:prstGeom prst="rect">
            <a:avLst/>
          </a:prstGeom>
        </p:spPr>
        <p:txBody>
          <a:bodyPr vert="horz"/>
          <a:lstStyle>
            <a:lvl1pPr marL="0" marR="0" indent="0" algn="l" defTabSz="609525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1600"/>
              </a:spcAft>
              <a:buClrTx/>
              <a:buSzTx/>
              <a:buFontTx/>
              <a:buNone/>
              <a:tabLst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25" indent="0">
              <a:buFont typeface="Arial"/>
              <a:buNone/>
              <a:defRPr/>
            </a:lvl2pPr>
            <a:lvl3pPr marL="1219048" indent="0">
              <a:buFont typeface="Arial"/>
              <a:buNone/>
              <a:defRPr/>
            </a:lvl3pPr>
            <a:lvl4pPr marL="2057143" indent="-228573">
              <a:buFont typeface="Arial"/>
              <a:buChar char="•"/>
              <a:defRPr/>
            </a:lvl4pPr>
            <a:lvl5pPr marL="2666668" indent="-228573">
              <a:buFont typeface="Arial"/>
              <a:buChar char="•"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7DA81DD-63DD-F146-90D0-E5BA7DD7AA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0596" y="6335553"/>
            <a:ext cx="2743200" cy="2751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3" b="0">
                <a:solidFill>
                  <a:srgbClr val="293C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954461-202F-6344-AC23-708D5D79AD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1031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ine Header_Chart_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817036" y="1598507"/>
            <a:ext cx="10765367" cy="426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67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Click icon to add chart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816449" y="426720"/>
            <a:ext cx="10765972" cy="697653"/>
          </a:xfrm>
          <a:prstGeom prst="rect">
            <a:avLst/>
          </a:prstGeom>
        </p:spPr>
        <p:txBody>
          <a:bodyPr tIns="0" anchor="t" anchorCtr="0"/>
          <a:lstStyle>
            <a:lvl1pPr algn="l">
              <a:lnSpc>
                <a:spcPts val="4453"/>
              </a:lnSpc>
              <a:defRPr sz="2667" b="1" i="0" baseline="0">
                <a:solidFill>
                  <a:schemeClr val="accent1"/>
                </a:solidFill>
                <a:latin typeface="+mj-lt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7DA81DD-63DD-F146-90D0-E5BA7DD7AA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0596" y="6335553"/>
            <a:ext cx="2743200" cy="2751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3" b="0">
                <a:solidFill>
                  <a:srgbClr val="293C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954461-202F-6344-AC23-708D5D79AD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002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Line Header_Chart_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817036" y="1910080"/>
            <a:ext cx="10765367" cy="395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67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Click icon to add chart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816449" y="426720"/>
            <a:ext cx="10765972" cy="1158240"/>
          </a:xfrm>
          <a:prstGeom prst="rect">
            <a:avLst/>
          </a:prstGeom>
        </p:spPr>
        <p:txBody>
          <a:bodyPr tIns="0" anchor="t" anchorCtr="0"/>
          <a:lstStyle>
            <a:lvl1pPr algn="l">
              <a:lnSpc>
                <a:spcPts val="4453"/>
              </a:lnSpc>
              <a:defRPr sz="2667" b="1" i="0" baseline="0">
                <a:solidFill>
                  <a:schemeClr val="accent1"/>
                </a:solidFill>
                <a:latin typeface="+mj-lt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Click to add text</a:t>
            </a:r>
            <a:br>
              <a:rPr lang="en-US" dirty="0"/>
            </a:br>
            <a:r>
              <a:rPr lang="en-US" dirty="0"/>
              <a:t>Can be two lines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7DA81DD-63DD-F146-90D0-E5BA7DD7AA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0596" y="6335553"/>
            <a:ext cx="2743200" cy="2751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3" b="0">
                <a:solidFill>
                  <a:srgbClr val="293C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954461-202F-6344-AC23-708D5D79AD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4694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Line Header_Picture_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817036" y="1910081"/>
            <a:ext cx="10765367" cy="39295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67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816449" y="426720"/>
            <a:ext cx="10765972" cy="1158240"/>
          </a:xfrm>
          <a:prstGeom prst="rect">
            <a:avLst/>
          </a:prstGeom>
        </p:spPr>
        <p:txBody>
          <a:bodyPr tIns="0" anchor="t" anchorCtr="0"/>
          <a:lstStyle>
            <a:lvl1pPr algn="l">
              <a:lnSpc>
                <a:spcPts val="4453"/>
              </a:lnSpc>
              <a:defRPr sz="2667" b="1" i="0" baseline="0">
                <a:solidFill>
                  <a:schemeClr val="accent1"/>
                </a:solidFill>
                <a:latin typeface="+mj-lt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Click to add text</a:t>
            </a:r>
            <a:br>
              <a:rPr lang="en-US" dirty="0"/>
            </a:br>
            <a:r>
              <a:rPr lang="en-US" dirty="0"/>
              <a:t>Can be two lines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7DA81DD-63DD-F146-90D0-E5BA7DD7AA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0596" y="6335553"/>
            <a:ext cx="2743200" cy="2751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3" b="0">
                <a:solidFill>
                  <a:srgbClr val="293C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954461-202F-6344-AC23-708D5D79AD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545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E2F1B-3A26-4F9A-B4D4-80BE36938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7A45A2-1718-4B49-BB95-C60BAD5954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333467-077C-496C-AAC8-F5DE30A02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E2ABF-ADB5-48B3-B4AB-619DE92AC265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70646-8321-4872-B7BB-5F5CEDD6D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7D5B7A-F087-4899-ABD8-A029CF2AB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C6C4-3293-4279-B3D7-F845C0639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842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CDAE2-99E5-452C-946B-50B222AB4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674ED-CC9B-4C9B-A824-0A45ED4D44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B7F7C1-48AD-44D1-90A3-34B2B86F32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4F3F5C-4E92-463D-AE1B-1AAFD50F7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E2ABF-ADB5-48B3-B4AB-619DE92AC265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541829-9A24-43DB-8C8C-C71CDC78F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223A23-7D62-4527-89C0-A5EF52A4B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C6C4-3293-4279-B3D7-F845C0639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50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DF079-8979-4C02-8C14-962DD64CD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3F0D71-9944-4566-AAD9-19853EF84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6A6BED-339F-47FD-BC92-55D4324D30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EEFCFC-D6DD-40CF-8C0B-42EEC983BF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00E3CB-4EF5-41BC-9196-DE3CF3BA93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0A4C8C-158B-4C72-85B3-CEC381DED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E2ABF-ADB5-48B3-B4AB-619DE92AC265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6492D5-06BF-4279-846E-937C91525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C8CA14-05BC-4A19-8422-663FFBB60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C6C4-3293-4279-B3D7-F845C0639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852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A0E2A-2520-4488-BC14-A14BE76C4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49486C-21C0-417F-A89A-B47826B47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E2ABF-ADB5-48B3-B4AB-619DE92AC265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A96949-126E-4197-8C74-C0E98260A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2062F4-F727-4483-9A71-262467265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C6C4-3293-4279-B3D7-F845C0639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874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04F008-8A2F-4D6E-A02F-8D5FDF090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E2ABF-ADB5-48B3-B4AB-619DE92AC265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73C1C3-4D9F-4927-94FD-0FC0E7856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E92246-2C54-467C-8141-93CD3CC8E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C6C4-3293-4279-B3D7-F845C0639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37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36377-325A-4FE8-BCC8-BE306CA3D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B55EA-8C3C-4961-BF93-87C6720F1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C0C93B-9617-4955-B26C-FB9622E481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9B4E6E-7912-44B0-BBA3-DA0FB5D4E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E2ABF-ADB5-48B3-B4AB-619DE92AC265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F709C5-23E5-4468-ACFE-C841BA28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51FF71-7BB6-4D1B-B080-7A8052412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C6C4-3293-4279-B3D7-F845C0639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310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AE7B4-B2D1-4BAA-8D37-847A814F2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E9B54F-8BAF-4E7E-9860-8B40700DAD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66120C-5349-47A4-8ECD-40EB366075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85CA4D-42B3-4282-B31B-F0F82E2CB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E2ABF-ADB5-48B3-B4AB-619DE92AC265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4478FB-4CF7-4FBF-8617-29EAD70F9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F7FBE-5BBE-4F20-9AB4-E9ED85E79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C6C4-3293-4279-B3D7-F845C0639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57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5D4AFE-8895-4E8D-AC00-351C71041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DD2AA8-3BF6-4AF7-A3BC-CFA65FCDE7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BD1C7A-D7A4-419A-BF6A-1E3173F2E3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E2ABF-ADB5-48B3-B4AB-619DE92AC265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BF1B5F-1104-49D5-AEB6-2D0AA9812B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2238E-D70C-4C0F-8A3A-09EAF58FD4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4C6C4-3293-4279-B3D7-F845C0639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227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431ABB-A668-2544-ADDF-2A1C8BD947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4" y="272247"/>
            <a:ext cx="500315" cy="869703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A81DD-63DD-F146-90D0-E5BA7DD7AA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0596" y="6335553"/>
            <a:ext cx="2743200" cy="2751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3" b="0">
                <a:solidFill>
                  <a:srgbClr val="293C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954461-202F-6344-AC23-708D5D79AD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C272194-A81C-CE4C-BB42-EEB935F2D12E}"/>
              </a:ext>
            </a:extLst>
          </p:cNvPr>
          <p:cNvSpPr/>
          <p:nvPr userDrawn="1"/>
        </p:nvSpPr>
        <p:spPr>
          <a:xfrm>
            <a:off x="5053103" y="6350628"/>
            <a:ext cx="2087430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33" dirty="0">
                <a:solidFill>
                  <a:srgbClr val="293C61"/>
                </a:solidFill>
              </a:rPr>
              <a:t>© 2019 SHRM. All Rights Reserved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C11A80-A69B-2A4B-AB4F-968CB0EA0C27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1113794" y="6185211"/>
            <a:ext cx="875220" cy="57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8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ctr" defTabSz="607423" rtl="0" eaLnBrk="1" fontAlgn="base" hangingPunct="1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07423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charset="0"/>
        </a:defRPr>
      </a:lvl2pPr>
      <a:lvl3pPr algn="ctr" defTabSz="607423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charset="0"/>
        </a:defRPr>
      </a:lvl3pPr>
      <a:lvl4pPr algn="ctr" defTabSz="607423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charset="0"/>
        </a:defRPr>
      </a:lvl4pPr>
      <a:lvl5pPr algn="ctr" defTabSz="607423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charset="0"/>
        </a:defRPr>
      </a:lvl5pPr>
      <a:lvl6pPr marL="609541" algn="ctr" defTabSz="607423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charset="0"/>
        </a:defRPr>
      </a:lvl6pPr>
      <a:lvl7pPr marL="1219079" algn="ctr" defTabSz="607423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charset="0"/>
        </a:defRPr>
      </a:lvl7pPr>
      <a:lvl8pPr marL="1828618" algn="ctr" defTabSz="607423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charset="0"/>
        </a:defRPr>
      </a:lvl8pPr>
      <a:lvl9pPr marL="2438158" algn="ctr" defTabSz="607423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charset="0"/>
        </a:defRPr>
      </a:lvl9pPr>
    </p:titleStyle>
    <p:bodyStyle>
      <a:lvl1pPr marL="455041" indent="-455041" algn="l" defTabSz="607423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88385" indent="-378847" algn="l" defTabSz="607423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1734" indent="-302655" algn="l" defTabSz="607423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1271" indent="-302655" algn="l" defTabSz="607423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0810" indent="-302655" algn="l" defTabSz="607423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382" indent="-304763" algn="l" defTabSz="60952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906" indent="-304763" algn="l" defTabSz="60952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430" indent="-304763" algn="l" defTabSz="60952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956" indent="-304763" algn="l" defTabSz="60952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2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25" algn="l" defTabSz="60952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48" algn="l" defTabSz="60952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73" algn="l" defTabSz="60952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96" algn="l" defTabSz="60952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22" algn="l" defTabSz="60952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143" algn="l" defTabSz="60952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667" algn="l" defTabSz="60952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91" algn="l" defTabSz="60952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EE6029C-5FDD-4362-9569-2D6F4FD7A59D}"/>
              </a:ext>
            </a:extLst>
          </p:cNvPr>
          <p:cNvSpPr txBox="1"/>
          <p:nvPr/>
        </p:nvSpPr>
        <p:spPr>
          <a:xfrm>
            <a:off x="6387548" y="1712669"/>
            <a:ext cx="5647221" cy="14630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03374" y="2767683"/>
            <a:ext cx="8680174" cy="1169264"/>
          </a:xfrm>
        </p:spPr>
        <p:txBody>
          <a:bodyPr/>
          <a:lstStyle/>
          <a:p>
            <a:br>
              <a:rPr lang="en-US" sz="2400" dirty="0"/>
            </a:br>
            <a:r>
              <a:rPr lang="en-US" sz="2400" dirty="0"/>
              <a:t>2023 Ulster BOCES Employability Day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21A2F6-AC96-A84B-A717-5198AC9744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9120" y="1974388"/>
            <a:ext cx="3277772" cy="1035515"/>
          </a:xfrm>
          <a:prstGeom prst="rect">
            <a:avLst/>
          </a:prstGeom>
          <a:ln w="38100">
            <a:noFill/>
          </a:ln>
        </p:spPr>
      </p:pic>
      <p:pic>
        <p:nvPicPr>
          <p:cNvPr id="4" name="Picture 3" descr="image001">
            <a:extLst>
              <a:ext uri="{FF2B5EF4-FFF2-40B4-BE49-F238E27FC236}">
                <a16:creationId xmlns:a16="http://schemas.microsoft.com/office/drawing/2014/main" id="{08BED1C6-B1E6-49C7-A5EC-3E5B539BAC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16341" y="1833045"/>
            <a:ext cx="2052779" cy="134266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AF1DBF9-3047-4625-8EBA-538C2A558B31}"/>
              </a:ext>
            </a:extLst>
          </p:cNvPr>
          <p:cNvSpPr/>
          <p:nvPr/>
        </p:nvSpPr>
        <p:spPr>
          <a:xfrm>
            <a:off x="5537614" y="1712669"/>
            <a:ext cx="849934" cy="14630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137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E1192FD-D430-3BB7-8252-D9EA38A54E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32880" y="1825625"/>
            <a:ext cx="4820920" cy="308165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u="sng" dirty="0"/>
              <a:t>Self-Aware &amp; Self-Directed</a:t>
            </a:r>
          </a:p>
          <a:p>
            <a:r>
              <a:rPr lang="en-US" sz="3200" dirty="0"/>
              <a:t>Know your own habits</a:t>
            </a:r>
          </a:p>
          <a:p>
            <a:r>
              <a:rPr lang="en-US" sz="3200" dirty="0"/>
              <a:t>Dress for success</a:t>
            </a:r>
          </a:p>
          <a:p>
            <a:r>
              <a:rPr lang="en-US" sz="3200" dirty="0"/>
              <a:t>Be who you’d want to hire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15EA02-AB32-495F-A49E-8DCFE504D5BD}"/>
              </a:ext>
            </a:extLst>
          </p:cNvPr>
          <p:cNvSpPr txBox="1"/>
          <p:nvPr/>
        </p:nvSpPr>
        <p:spPr>
          <a:xfrm>
            <a:off x="0" y="0"/>
            <a:ext cx="8931965" cy="45057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74BE2E-950D-44DB-8E33-BF97F7989980}"/>
              </a:ext>
            </a:extLst>
          </p:cNvPr>
          <p:cNvSpPr txBox="1"/>
          <p:nvPr/>
        </p:nvSpPr>
        <p:spPr>
          <a:xfrm>
            <a:off x="8931965" y="0"/>
            <a:ext cx="3260035" cy="45057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image001">
            <a:extLst>
              <a:ext uri="{FF2B5EF4-FFF2-40B4-BE49-F238E27FC236}">
                <a16:creationId xmlns:a16="http://schemas.microsoft.com/office/drawing/2014/main" id="{FFEB1BF4-1ABA-4445-8D4B-C2134A07FB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10487" y="5349875"/>
            <a:ext cx="2052779" cy="134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C229FF18-EEBD-4C1F-A406-C09B3A1B68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3267" y="5349875"/>
            <a:ext cx="1791108" cy="11813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1E0EA9-1F07-48EE-B545-D6192137E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681037"/>
            <a:ext cx="10515600" cy="869053"/>
          </a:xfrm>
        </p:spPr>
        <p:txBody>
          <a:bodyPr>
            <a:normAutofit/>
          </a:bodyPr>
          <a:lstStyle/>
          <a:p>
            <a:r>
              <a:rPr lang="en-US" b="1" dirty="0"/>
              <a:t>Sought-after soft skill combo #7:</a:t>
            </a:r>
          </a:p>
        </p:txBody>
      </p:sp>
      <p:pic>
        <p:nvPicPr>
          <p:cNvPr id="7" name="Content Placeholder 6" descr="Magnifying glass and question mark">
            <a:extLst>
              <a:ext uri="{FF2B5EF4-FFF2-40B4-BE49-F238E27FC236}">
                <a16:creationId xmlns:a16="http://schemas.microsoft.com/office/drawing/2014/main" id="{DB528195-7773-46D7-A26B-C40D6B027F2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2082469"/>
            <a:ext cx="5181600" cy="3837649"/>
          </a:xfrm>
        </p:spPr>
      </p:pic>
    </p:spTree>
    <p:extLst>
      <p:ext uri="{BB962C8B-B14F-4D97-AF65-F5344CB8AC3E}">
        <p14:creationId xmlns:p14="http://schemas.microsoft.com/office/powerpoint/2010/main" val="1708902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E1192FD-D430-3BB7-8252-D9EA38A54E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32880" y="1825625"/>
            <a:ext cx="4820920" cy="308165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u="sng" dirty="0"/>
              <a:t>Creativity &amp; Innovation</a:t>
            </a:r>
          </a:p>
          <a:p>
            <a:r>
              <a:rPr lang="en-US" sz="3200" dirty="0"/>
              <a:t>Share your uniqueness</a:t>
            </a:r>
          </a:p>
          <a:p>
            <a:r>
              <a:rPr lang="en-US" sz="3200" dirty="0"/>
              <a:t>Solve existing problems</a:t>
            </a:r>
          </a:p>
          <a:p>
            <a:r>
              <a:rPr lang="en-US" sz="3200" dirty="0"/>
              <a:t>Create new things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15EA02-AB32-495F-A49E-8DCFE504D5BD}"/>
              </a:ext>
            </a:extLst>
          </p:cNvPr>
          <p:cNvSpPr txBox="1"/>
          <p:nvPr/>
        </p:nvSpPr>
        <p:spPr>
          <a:xfrm>
            <a:off x="0" y="0"/>
            <a:ext cx="8931965" cy="45057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74BE2E-950D-44DB-8E33-BF97F7989980}"/>
              </a:ext>
            </a:extLst>
          </p:cNvPr>
          <p:cNvSpPr txBox="1"/>
          <p:nvPr/>
        </p:nvSpPr>
        <p:spPr>
          <a:xfrm>
            <a:off x="8931965" y="0"/>
            <a:ext cx="3260035" cy="45057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image001">
            <a:extLst>
              <a:ext uri="{FF2B5EF4-FFF2-40B4-BE49-F238E27FC236}">
                <a16:creationId xmlns:a16="http://schemas.microsoft.com/office/drawing/2014/main" id="{FFEB1BF4-1ABA-4445-8D4B-C2134A07FB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10487" y="5349875"/>
            <a:ext cx="2052779" cy="134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C229FF18-EEBD-4C1F-A406-C09B3A1B68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3267" y="5349875"/>
            <a:ext cx="1791108" cy="11813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1E0EA9-1F07-48EE-B545-D6192137E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681037"/>
            <a:ext cx="10515600" cy="869053"/>
          </a:xfrm>
        </p:spPr>
        <p:txBody>
          <a:bodyPr>
            <a:normAutofit/>
          </a:bodyPr>
          <a:lstStyle/>
          <a:p>
            <a:r>
              <a:rPr lang="en-US" b="1" dirty="0"/>
              <a:t>Sought-after soft skill combo #8:</a:t>
            </a:r>
          </a:p>
        </p:txBody>
      </p:sp>
      <p:pic>
        <p:nvPicPr>
          <p:cNvPr id="7" name="Content Placeholder 6" descr="A drawing of a light bulb with yellow crumpled paper as its light">
            <a:extLst>
              <a:ext uri="{FF2B5EF4-FFF2-40B4-BE49-F238E27FC236}">
                <a16:creationId xmlns:a16="http://schemas.microsoft.com/office/drawing/2014/main" id="{DB528195-7773-46D7-A26B-C40D6B027F2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2082469"/>
            <a:ext cx="5181600" cy="3837649"/>
          </a:xfrm>
        </p:spPr>
      </p:pic>
    </p:spTree>
    <p:extLst>
      <p:ext uri="{BB962C8B-B14F-4D97-AF65-F5344CB8AC3E}">
        <p14:creationId xmlns:p14="http://schemas.microsoft.com/office/powerpoint/2010/main" val="3018068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E1192FD-D430-3BB7-8252-D9EA38A54E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32880" y="1825625"/>
            <a:ext cx="4820920" cy="308165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u="sng" dirty="0"/>
              <a:t>Determination &amp; Resilience</a:t>
            </a:r>
          </a:p>
          <a:p>
            <a:r>
              <a:rPr lang="en-US" sz="3200" dirty="0"/>
              <a:t>Don’t give up (easily)</a:t>
            </a:r>
          </a:p>
          <a:p>
            <a:r>
              <a:rPr lang="en-US" sz="3200" dirty="0"/>
              <a:t>Focus on meeting goals</a:t>
            </a:r>
          </a:p>
          <a:p>
            <a:r>
              <a:rPr lang="en-US" sz="3200" dirty="0"/>
              <a:t>Remove obstacles for success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15EA02-AB32-495F-A49E-8DCFE504D5BD}"/>
              </a:ext>
            </a:extLst>
          </p:cNvPr>
          <p:cNvSpPr txBox="1"/>
          <p:nvPr/>
        </p:nvSpPr>
        <p:spPr>
          <a:xfrm>
            <a:off x="0" y="0"/>
            <a:ext cx="8931965" cy="45057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74BE2E-950D-44DB-8E33-BF97F7989980}"/>
              </a:ext>
            </a:extLst>
          </p:cNvPr>
          <p:cNvSpPr txBox="1"/>
          <p:nvPr/>
        </p:nvSpPr>
        <p:spPr>
          <a:xfrm>
            <a:off x="8931965" y="0"/>
            <a:ext cx="3260035" cy="45057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image001">
            <a:extLst>
              <a:ext uri="{FF2B5EF4-FFF2-40B4-BE49-F238E27FC236}">
                <a16:creationId xmlns:a16="http://schemas.microsoft.com/office/drawing/2014/main" id="{FFEB1BF4-1ABA-4445-8D4B-C2134A07FB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10487" y="5349875"/>
            <a:ext cx="2052779" cy="134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C229FF18-EEBD-4C1F-A406-C09B3A1B68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3267" y="5349875"/>
            <a:ext cx="1791108" cy="11813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1E0EA9-1F07-48EE-B545-D6192137E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681037"/>
            <a:ext cx="10515600" cy="869053"/>
          </a:xfrm>
        </p:spPr>
        <p:txBody>
          <a:bodyPr>
            <a:normAutofit/>
          </a:bodyPr>
          <a:lstStyle/>
          <a:p>
            <a:r>
              <a:rPr lang="en-US" b="1" dirty="0"/>
              <a:t>Sought-after soft skill combo #9:</a:t>
            </a:r>
          </a:p>
        </p:txBody>
      </p:sp>
      <p:pic>
        <p:nvPicPr>
          <p:cNvPr id="7" name="Content Placeholder 6" descr="Chess checkmate">
            <a:extLst>
              <a:ext uri="{FF2B5EF4-FFF2-40B4-BE49-F238E27FC236}">
                <a16:creationId xmlns:a16="http://schemas.microsoft.com/office/drawing/2014/main" id="{DB528195-7773-46D7-A26B-C40D6B027F2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2082469"/>
            <a:ext cx="5181600" cy="3837649"/>
          </a:xfrm>
        </p:spPr>
      </p:pic>
    </p:spTree>
    <p:extLst>
      <p:ext uri="{BB962C8B-B14F-4D97-AF65-F5344CB8AC3E}">
        <p14:creationId xmlns:p14="http://schemas.microsoft.com/office/powerpoint/2010/main" val="2447944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E1192FD-D430-3BB7-8252-D9EA38A54E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32880" y="1825625"/>
            <a:ext cx="4820920" cy="308165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u="sng" dirty="0"/>
              <a:t>Civic-Mindedness &amp; Teamwork</a:t>
            </a:r>
          </a:p>
          <a:p>
            <a:r>
              <a:rPr lang="en-US" sz="3200" dirty="0"/>
              <a:t>Give back / volunteer</a:t>
            </a:r>
          </a:p>
          <a:p>
            <a:r>
              <a:rPr lang="en-US" sz="3200" dirty="0"/>
              <a:t>Work well with &amp; help others</a:t>
            </a:r>
          </a:p>
          <a:p>
            <a:r>
              <a:rPr lang="en-US" sz="3200" dirty="0"/>
              <a:t>Share successes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15EA02-AB32-495F-A49E-8DCFE504D5BD}"/>
              </a:ext>
            </a:extLst>
          </p:cNvPr>
          <p:cNvSpPr txBox="1"/>
          <p:nvPr/>
        </p:nvSpPr>
        <p:spPr>
          <a:xfrm>
            <a:off x="0" y="0"/>
            <a:ext cx="8931965" cy="45057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74BE2E-950D-44DB-8E33-BF97F7989980}"/>
              </a:ext>
            </a:extLst>
          </p:cNvPr>
          <p:cNvSpPr txBox="1"/>
          <p:nvPr/>
        </p:nvSpPr>
        <p:spPr>
          <a:xfrm>
            <a:off x="8931965" y="0"/>
            <a:ext cx="3260035" cy="45057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image001">
            <a:extLst>
              <a:ext uri="{FF2B5EF4-FFF2-40B4-BE49-F238E27FC236}">
                <a16:creationId xmlns:a16="http://schemas.microsoft.com/office/drawing/2014/main" id="{FFEB1BF4-1ABA-4445-8D4B-C2134A07FB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10487" y="5349875"/>
            <a:ext cx="2052779" cy="134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C229FF18-EEBD-4C1F-A406-C09B3A1B68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3267" y="5349875"/>
            <a:ext cx="1791108" cy="11813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1E0EA9-1F07-48EE-B545-D6192137E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681037"/>
            <a:ext cx="10515600" cy="869053"/>
          </a:xfrm>
        </p:spPr>
        <p:txBody>
          <a:bodyPr>
            <a:normAutofit/>
          </a:bodyPr>
          <a:lstStyle/>
          <a:p>
            <a:r>
              <a:rPr lang="en-US" b="1" dirty="0"/>
              <a:t>Sought-after soft skill combo #10:</a:t>
            </a:r>
          </a:p>
        </p:txBody>
      </p:sp>
      <p:pic>
        <p:nvPicPr>
          <p:cNvPr id="7" name="Content Placeholder 6" descr="Pit crew working on yellow racecar">
            <a:extLst>
              <a:ext uri="{FF2B5EF4-FFF2-40B4-BE49-F238E27FC236}">
                <a16:creationId xmlns:a16="http://schemas.microsoft.com/office/drawing/2014/main" id="{DB528195-7773-46D7-A26B-C40D6B027F2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2082469"/>
            <a:ext cx="5181600" cy="3837649"/>
          </a:xfrm>
        </p:spPr>
      </p:pic>
    </p:spTree>
    <p:extLst>
      <p:ext uri="{BB962C8B-B14F-4D97-AF65-F5344CB8AC3E}">
        <p14:creationId xmlns:p14="http://schemas.microsoft.com/office/powerpoint/2010/main" val="141604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815EA02-AB32-495F-A49E-8DCFE504D5BD}"/>
              </a:ext>
            </a:extLst>
          </p:cNvPr>
          <p:cNvSpPr txBox="1"/>
          <p:nvPr/>
        </p:nvSpPr>
        <p:spPr>
          <a:xfrm>
            <a:off x="0" y="0"/>
            <a:ext cx="8931965" cy="45057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74BE2E-950D-44DB-8E33-BF97F7989980}"/>
              </a:ext>
            </a:extLst>
          </p:cNvPr>
          <p:cNvSpPr txBox="1"/>
          <p:nvPr/>
        </p:nvSpPr>
        <p:spPr>
          <a:xfrm>
            <a:off x="8931965" y="0"/>
            <a:ext cx="3260035" cy="45057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image001">
            <a:extLst>
              <a:ext uri="{FF2B5EF4-FFF2-40B4-BE49-F238E27FC236}">
                <a16:creationId xmlns:a16="http://schemas.microsoft.com/office/drawing/2014/main" id="{FFEB1BF4-1ABA-4445-8D4B-C2134A07FB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10487" y="5349875"/>
            <a:ext cx="2052779" cy="134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C229FF18-EEBD-4C1F-A406-C09B3A1B68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3267" y="5349875"/>
            <a:ext cx="1791108" cy="1181369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1850" y="2495930"/>
            <a:ext cx="10515600" cy="954095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What are you going to do next?  </a:t>
            </a:r>
            <a:endParaRPr lang="en-US" sz="4400" b="1" dirty="0"/>
          </a:p>
        </p:txBody>
      </p:sp>
      <p:sp>
        <p:nvSpPr>
          <p:cNvPr id="8" name="Subtitle 7"/>
          <p:cNvSpPr>
            <a:spLocks noGrp="1"/>
          </p:cNvSpPr>
          <p:nvPr>
            <p:ph type="body" idx="1"/>
          </p:nvPr>
        </p:nvSpPr>
        <p:spPr>
          <a:xfrm>
            <a:off x="4766468" y="3639538"/>
            <a:ext cx="6192353" cy="1181368"/>
          </a:xfrm>
        </p:spPr>
        <p:txBody>
          <a:bodyPr>
            <a:normAutofit fontScale="85000" lnSpcReduction="10000"/>
          </a:bodyPr>
          <a:lstStyle/>
          <a:p>
            <a:pPr algn="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Which skills have you mastered?</a:t>
            </a:r>
          </a:p>
          <a:p>
            <a:pPr algn="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Which skills do you need to refine?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97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815EA02-AB32-495F-A49E-8DCFE504D5BD}"/>
              </a:ext>
            </a:extLst>
          </p:cNvPr>
          <p:cNvSpPr txBox="1"/>
          <p:nvPr/>
        </p:nvSpPr>
        <p:spPr>
          <a:xfrm>
            <a:off x="0" y="0"/>
            <a:ext cx="8931965" cy="45057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74BE2E-950D-44DB-8E33-BF97F7989980}"/>
              </a:ext>
            </a:extLst>
          </p:cNvPr>
          <p:cNvSpPr txBox="1"/>
          <p:nvPr/>
        </p:nvSpPr>
        <p:spPr>
          <a:xfrm>
            <a:off x="8931965" y="0"/>
            <a:ext cx="3260035" cy="45057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image001">
            <a:extLst>
              <a:ext uri="{FF2B5EF4-FFF2-40B4-BE49-F238E27FC236}">
                <a16:creationId xmlns:a16="http://schemas.microsoft.com/office/drawing/2014/main" id="{FFEB1BF4-1ABA-4445-8D4B-C2134A07FB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10487" y="5349875"/>
            <a:ext cx="2052779" cy="134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C229FF18-EEBD-4C1F-A406-C09B3A1B68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3267" y="5349875"/>
            <a:ext cx="1791108" cy="1181369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1850" y="2001078"/>
            <a:ext cx="10126971" cy="1448947"/>
          </a:xfrm>
        </p:spPr>
        <p:txBody>
          <a:bodyPr>
            <a:noAutofit/>
          </a:bodyPr>
          <a:lstStyle/>
          <a:p>
            <a:r>
              <a:rPr lang="en-US" b="1" dirty="0"/>
              <a:t>Before you go…</a:t>
            </a:r>
          </a:p>
        </p:txBody>
      </p:sp>
      <p:sp>
        <p:nvSpPr>
          <p:cNvPr id="8" name="Subtitle 7"/>
          <p:cNvSpPr>
            <a:spLocks noGrp="1"/>
          </p:cNvSpPr>
          <p:nvPr>
            <p:ph type="body" idx="1"/>
          </p:nvPr>
        </p:nvSpPr>
        <p:spPr>
          <a:xfrm>
            <a:off x="4648200" y="3697239"/>
            <a:ext cx="6310621" cy="1072881"/>
          </a:xfrm>
        </p:spPr>
        <p:txBody>
          <a:bodyPr>
            <a:normAutofit fontScale="62500" lnSpcReduction="20000"/>
          </a:bodyPr>
          <a:lstStyle/>
          <a:p>
            <a:pPr algn="r"/>
            <a:r>
              <a:rPr lang="en-US" sz="6600" b="1" dirty="0">
                <a:solidFill>
                  <a:schemeClr val="accent1">
                    <a:lumMod val="75000"/>
                  </a:schemeClr>
                </a:solidFill>
              </a:rPr>
              <a:t>Thank you for attending today!</a:t>
            </a:r>
          </a:p>
          <a:p>
            <a:pPr algn="r"/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42258054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815EA02-AB32-495F-A49E-8DCFE504D5BD}"/>
              </a:ext>
            </a:extLst>
          </p:cNvPr>
          <p:cNvSpPr txBox="1"/>
          <p:nvPr/>
        </p:nvSpPr>
        <p:spPr>
          <a:xfrm>
            <a:off x="0" y="0"/>
            <a:ext cx="8931965" cy="45057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74BE2E-950D-44DB-8E33-BF97F7989980}"/>
              </a:ext>
            </a:extLst>
          </p:cNvPr>
          <p:cNvSpPr txBox="1"/>
          <p:nvPr/>
        </p:nvSpPr>
        <p:spPr>
          <a:xfrm>
            <a:off x="8931965" y="0"/>
            <a:ext cx="3260035" cy="45057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image001">
            <a:extLst>
              <a:ext uri="{FF2B5EF4-FFF2-40B4-BE49-F238E27FC236}">
                <a16:creationId xmlns:a16="http://schemas.microsoft.com/office/drawing/2014/main" id="{FFEB1BF4-1ABA-4445-8D4B-C2134A07FB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10487" y="5349875"/>
            <a:ext cx="2052779" cy="134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C229FF18-EEBD-4C1F-A406-C09B3A1B68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3267" y="5349875"/>
            <a:ext cx="1791108" cy="11813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8832246" cy="1600200"/>
          </a:xfrm>
        </p:spPr>
        <p:txBody>
          <a:bodyPr>
            <a:normAutofit/>
          </a:bodyPr>
          <a:lstStyle/>
          <a:p>
            <a:r>
              <a:rPr lang="en-US" b="1" dirty="0"/>
              <a:t>Kelly M. Caldwell, SHRM-SCP, AWI-CH, IPMA-CP </a:t>
            </a:r>
            <a:br>
              <a:rPr lang="en-US" dirty="0"/>
            </a:br>
            <a:r>
              <a:rPr lang="en-US" dirty="0"/>
              <a:t>Partner | Visions Human Resource Services, LLC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D7EB78F-8D1F-44B5-9EC1-B3AC984DA0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2057400"/>
            <a:ext cx="8201181" cy="4473844"/>
          </a:xfrm>
        </p:spPr>
        <p:txBody>
          <a:bodyPr>
            <a:normAutofit/>
          </a:bodyPr>
          <a:lstStyle/>
          <a:p>
            <a:r>
              <a:rPr lang="en-US" sz="2400" dirty="0"/>
              <a:t>     </a:t>
            </a:r>
            <a:r>
              <a:rPr lang="en-US" sz="2400" dirty="0" err="1"/>
              <a:t>kellymcaldwell</a:t>
            </a:r>
            <a:r>
              <a:rPr lang="en-US" sz="2400" dirty="0"/>
              <a:t> | kcaldwell@visionshr.com | 845-567-3978</a:t>
            </a:r>
          </a:p>
          <a:p>
            <a:endParaRPr lang="en-US" sz="2400" dirty="0"/>
          </a:p>
          <a:p>
            <a:r>
              <a:rPr lang="en-US" sz="2400" dirty="0"/>
              <a:t>Here’s one more thing that will help your soft skills…</a:t>
            </a:r>
          </a:p>
          <a:p>
            <a:pPr algn="ctr"/>
            <a:r>
              <a:rPr lang="en-US" sz="4400" dirty="0"/>
              <a:t>Become part of a network!</a:t>
            </a:r>
          </a:p>
          <a:p>
            <a:r>
              <a:rPr lang="en-US" sz="2400" dirty="0"/>
              <a:t>I encourage all of today’s participants to connect with me and utilize this relationship for  mentoring, networking, or general knowledge.</a:t>
            </a:r>
          </a:p>
        </p:txBody>
      </p:sp>
      <p:pic>
        <p:nvPicPr>
          <p:cNvPr id="1026" name="Picture 2" descr="Image result for linkedin logo">
            <a:extLst>
              <a:ext uri="{FF2B5EF4-FFF2-40B4-BE49-F238E27FC236}">
                <a16:creationId xmlns:a16="http://schemas.microsoft.com/office/drawing/2014/main" id="{D77B8362-E7AF-483E-8C1B-FD5CD1FCC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787" y="2064026"/>
            <a:ext cx="340811" cy="34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 person with brown hair and blue shirt&#10;&#10;Description automatically generated">
            <a:extLst>
              <a:ext uri="{FF2B5EF4-FFF2-40B4-BE49-F238E27FC236}">
                <a16:creationId xmlns:a16="http://schemas.microsoft.com/office/drawing/2014/main" id="{5FF70804-5E14-3C50-3816-5377E1A9926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4450" y="1104364"/>
            <a:ext cx="2982364" cy="298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0853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815EA02-AB32-495F-A49E-8DCFE504D5BD}"/>
              </a:ext>
            </a:extLst>
          </p:cNvPr>
          <p:cNvSpPr txBox="1"/>
          <p:nvPr/>
        </p:nvSpPr>
        <p:spPr>
          <a:xfrm>
            <a:off x="0" y="0"/>
            <a:ext cx="8931965" cy="45057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74BE2E-950D-44DB-8E33-BF97F7989980}"/>
              </a:ext>
            </a:extLst>
          </p:cNvPr>
          <p:cNvSpPr txBox="1"/>
          <p:nvPr/>
        </p:nvSpPr>
        <p:spPr>
          <a:xfrm>
            <a:off x="8931965" y="0"/>
            <a:ext cx="3260035" cy="45057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image001">
            <a:extLst>
              <a:ext uri="{FF2B5EF4-FFF2-40B4-BE49-F238E27FC236}">
                <a16:creationId xmlns:a16="http://schemas.microsoft.com/office/drawing/2014/main" id="{FFEB1BF4-1ABA-4445-8D4B-C2134A07FB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10487" y="5349875"/>
            <a:ext cx="2052779" cy="134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C229FF18-EEBD-4C1F-A406-C09B3A1B68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3267" y="5349875"/>
            <a:ext cx="1791108" cy="118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982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815EA02-AB32-495F-A49E-8DCFE504D5BD}"/>
              </a:ext>
            </a:extLst>
          </p:cNvPr>
          <p:cNvSpPr txBox="1"/>
          <p:nvPr/>
        </p:nvSpPr>
        <p:spPr>
          <a:xfrm>
            <a:off x="0" y="0"/>
            <a:ext cx="8931965" cy="45057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74BE2E-950D-44DB-8E33-BF97F7989980}"/>
              </a:ext>
            </a:extLst>
          </p:cNvPr>
          <p:cNvSpPr txBox="1"/>
          <p:nvPr/>
        </p:nvSpPr>
        <p:spPr>
          <a:xfrm>
            <a:off x="8931965" y="0"/>
            <a:ext cx="3260035" cy="45057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image001">
            <a:extLst>
              <a:ext uri="{FF2B5EF4-FFF2-40B4-BE49-F238E27FC236}">
                <a16:creationId xmlns:a16="http://schemas.microsoft.com/office/drawing/2014/main" id="{FFEB1BF4-1ABA-4445-8D4B-C2134A07FB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10487" y="5349875"/>
            <a:ext cx="2052779" cy="134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C229FF18-EEBD-4C1F-A406-C09B3A1B68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3267" y="5349875"/>
            <a:ext cx="1791108" cy="11813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8832246" cy="1600200"/>
          </a:xfrm>
        </p:spPr>
        <p:txBody>
          <a:bodyPr>
            <a:normAutofit/>
          </a:bodyPr>
          <a:lstStyle/>
          <a:p>
            <a:r>
              <a:rPr lang="en-US" b="1" dirty="0"/>
              <a:t>Kelly M. Caldwell, SHRM-SCP, AWI-CH, IPMA-CP </a:t>
            </a:r>
            <a:br>
              <a:rPr lang="en-US" dirty="0"/>
            </a:br>
            <a:r>
              <a:rPr lang="en-US" dirty="0"/>
              <a:t>Partner | Visions Human Resource Services, LLC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D7EB78F-8D1F-44B5-9EC1-B3AC984DA0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2057400"/>
            <a:ext cx="8201181" cy="4473844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     </a:t>
            </a:r>
            <a:r>
              <a:rPr lang="en-US" sz="2400" dirty="0" err="1"/>
              <a:t>kellymcaldwell</a:t>
            </a:r>
            <a:r>
              <a:rPr lang="en-US" sz="2400" dirty="0"/>
              <a:t> | kcaldwell@visionshr.com | 845-567-3978</a:t>
            </a:r>
          </a:p>
          <a:p>
            <a:endParaRPr lang="en-US" sz="2400" dirty="0"/>
          </a:p>
          <a:p>
            <a:r>
              <a:rPr lang="en-US" sz="2400" dirty="0"/>
              <a:t>Outside of my professional career, I am a mother, community volunteer, and roller-coaster enthusiast. I also proudly serve on the Mid-Hudson Human Resource Association Board as its President. </a:t>
            </a:r>
          </a:p>
          <a:p>
            <a:r>
              <a:rPr lang="en-US" sz="2400" dirty="0"/>
              <a:t>At work, I am a Human Resources management professional who builds strong, compliant workplace cultures through a combination of  interpersonal communication skills, employment and labor law knowledge, and employee relations experience. </a:t>
            </a:r>
          </a:p>
          <a:p>
            <a:r>
              <a:rPr lang="en-US" sz="2400" dirty="0"/>
              <a:t>I encourage all of today’s participants to connect with me 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and utilize this relationship for mentoring, networking, 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or general knowledge.</a:t>
            </a:r>
          </a:p>
        </p:txBody>
      </p:sp>
      <p:pic>
        <p:nvPicPr>
          <p:cNvPr id="1026" name="Picture 2" descr="Image result for linkedin logo">
            <a:extLst>
              <a:ext uri="{FF2B5EF4-FFF2-40B4-BE49-F238E27FC236}">
                <a16:creationId xmlns:a16="http://schemas.microsoft.com/office/drawing/2014/main" id="{D77B8362-E7AF-483E-8C1B-FD5CD1FCC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787" y="2064026"/>
            <a:ext cx="340811" cy="34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 person with brown hair and blue shirt&#10;&#10;Description automatically generated">
            <a:extLst>
              <a:ext uri="{FF2B5EF4-FFF2-40B4-BE49-F238E27FC236}">
                <a16:creationId xmlns:a16="http://schemas.microsoft.com/office/drawing/2014/main" id="{5FF70804-5E14-3C50-3816-5377E1A9926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4450" y="1104364"/>
            <a:ext cx="2982364" cy="298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119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815EA02-AB32-495F-A49E-8DCFE504D5BD}"/>
              </a:ext>
            </a:extLst>
          </p:cNvPr>
          <p:cNvSpPr txBox="1"/>
          <p:nvPr/>
        </p:nvSpPr>
        <p:spPr>
          <a:xfrm>
            <a:off x="0" y="0"/>
            <a:ext cx="8931965" cy="45057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74BE2E-950D-44DB-8E33-BF97F7989980}"/>
              </a:ext>
            </a:extLst>
          </p:cNvPr>
          <p:cNvSpPr txBox="1"/>
          <p:nvPr/>
        </p:nvSpPr>
        <p:spPr>
          <a:xfrm>
            <a:off x="8931965" y="0"/>
            <a:ext cx="3260035" cy="45057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image001">
            <a:extLst>
              <a:ext uri="{FF2B5EF4-FFF2-40B4-BE49-F238E27FC236}">
                <a16:creationId xmlns:a16="http://schemas.microsoft.com/office/drawing/2014/main" id="{FFEB1BF4-1ABA-4445-8D4B-C2134A07FB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10487" y="5349875"/>
            <a:ext cx="2052779" cy="134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C229FF18-EEBD-4C1F-A406-C09B3A1B68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3267" y="5349875"/>
            <a:ext cx="1791108" cy="1181369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1850" y="2495930"/>
            <a:ext cx="10515600" cy="954095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What makes someone employable?  </a:t>
            </a:r>
            <a:endParaRPr lang="en-US" sz="4400" b="1" dirty="0"/>
          </a:p>
        </p:txBody>
      </p:sp>
      <p:sp>
        <p:nvSpPr>
          <p:cNvPr id="8" name="Subtitle 7"/>
          <p:cNvSpPr>
            <a:spLocks noGrp="1"/>
          </p:cNvSpPr>
          <p:nvPr>
            <p:ph type="body" idx="1"/>
          </p:nvPr>
        </p:nvSpPr>
        <p:spPr>
          <a:xfrm>
            <a:off x="4766468" y="3639538"/>
            <a:ext cx="6192353" cy="760412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What are the skills that employers are most often looking for?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635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E1192FD-D430-3BB7-8252-D9EA38A54E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32880" y="1825625"/>
            <a:ext cx="4820920" cy="308165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u="sng" dirty="0"/>
              <a:t>Reliability &amp; Punctuality</a:t>
            </a:r>
          </a:p>
          <a:p>
            <a:r>
              <a:rPr lang="en-US" sz="3200" dirty="0"/>
              <a:t>Show up on time</a:t>
            </a:r>
          </a:p>
          <a:p>
            <a:r>
              <a:rPr lang="en-US" sz="3200" dirty="0"/>
              <a:t>Keep call-outs to a minimum</a:t>
            </a:r>
          </a:p>
          <a:p>
            <a:r>
              <a:rPr lang="en-US" sz="3200" dirty="0"/>
              <a:t>Do what you say you’ll do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15EA02-AB32-495F-A49E-8DCFE504D5BD}"/>
              </a:ext>
            </a:extLst>
          </p:cNvPr>
          <p:cNvSpPr txBox="1"/>
          <p:nvPr/>
        </p:nvSpPr>
        <p:spPr>
          <a:xfrm>
            <a:off x="0" y="0"/>
            <a:ext cx="8931965" cy="45057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74BE2E-950D-44DB-8E33-BF97F7989980}"/>
              </a:ext>
            </a:extLst>
          </p:cNvPr>
          <p:cNvSpPr txBox="1"/>
          <p:nvPr/>
        </p:nvSpPr>
        <p:spPr>
          <a:xfrm>
            <a:off x="8931965" y="0"/>
            <a:ext cx="3260035" cy="45057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image001">
            <a:extLst>
              <a:ext uri="{FF2B5EF4-FFF2-40B4-BE49-F238E27FC236}">
                <a16:creationId xmlns:a16="http://schemas.microsoft.com/office/drawing/2014/main" id="{FFEB1BF4-1ABA-4445-8D4B-C2134A07FB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10487" y="5349875"/>
            <a:ext cx="2052779" cy="134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C229FF18-EEBD-4C1F-A406-C09B3A1B68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3267" y="5349875"/>
            <a:ext cx="1791108" cy="11813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1E0EA9-1F07-48EE-B545-D6192137E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681037"/>
            <a:ext cx="10515600" cy="869053"/>
          </a:xfrm>
        </p:spPr>
        <p:txBody>
          <a:bodyPr/>
          <a:lstStyle/>
          <a:p>
            <a:r>
              <a:rPr lang="en-US" b="1" dirty="0"/>
              <a:t>Sought-after soft skill combo #1:</a:t>
            </a:r>
          </a:p>
        </p:txBody>
      </p:sp>
      <p:pic>
        <p:nvPicPr>
          <p:cNvPr id="7" name="Content Placeholder 6" descr="Date in calendar circled with red">
            <a:extLst>
              <a:ext uri="{FF2B5EF4-FFF2-40B4-BE49-F238E27FC236}">
                <a16:creationId xmlns:a16="http://schemas.microsoft.com/office/drawing/2014/main" id="{DB528195-7773-46D7-A26B-C40D6B027F2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082469"/>
            <a:ext cx="5181600" cy="3837649"/>
          </a:xfrm>
        </p:spPr>
      </p:pic>
    </p:spTree>
    <p:extLst>
      <p:ext uri="{BB962C8B-B14F-4D97-AF65-F5344CB8AC3E}">
        <p14:creationId xmlns:p14="http://schemas.microsoft.com/office/powerpoint/2010/main" val="693120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E1192FD-D430-3BB7-8252-D9EA38A54E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32880" y="1825625"/>
            <a:ext cx="4820920" cy="308165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u="sng" dirty="0"/>
              <a:t>Communication &amp; Relationship Management</a:t>
            </a:r>
          </a:p>
          <a:p>
            <a:r>
              <a:rPr lang="en-US" sz="3200" dirty="0"/>
              <a:t>Provide timely responses</a:t>
            </a:r>
          </a:p>
          <a:p>
            <a:r>
              <a:rPr lang="en-US" sz="3200" dirty="0"/>
              <a:t>Be polite</a:t>
            </a:r>
          </a:p>
          <a:p>
            <a:r>
              <a:rPr lang="en-US" sz="3200" dirty="0"/>
              <a:t>Nurture relationships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15EA02-AB32-495F-A49E-8DCFE504D5BD}"/>
              </a:ext>
            </a:extLst>
          </p:cNvPr>
          <p:cNvSpPr txBox="1"/>
          <p:nvPr/>
        </p:nvSpPr>
        <p:spPr>
          <a:xfrm>
            <a:off x="0" y="0"/>
            <a:ext cx="8931965" cy="45057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74BE2E-950D-44DB-8E33-BF97F7989980}"/>
              </a:ext>
            </a:extLst>
          </p:cNvPr>
          <p:cNvSpPr txBox="1"/>
          <p:nvPr/>
        </p:nvSpPr>
        <p:spPr>
          <a:xfrm>
            <a:off x="8931965" y="0"/>
            <a:ext cx="3260035" cy="45057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image001">
            <a:extLst>
              <a:ext uri="{FF2B5EF4-FFF2-40B4-BE49-F238E27FC236}">
                <a16:creationId xmlns:a16="http://schemas.microsoft.com/office/drawing/2014/main" id="{FFEB1BF4-1ABA-4445-8D4B-C2134A07FB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10487" y="5349875"/>
            <a:ext cx="2052779" cy="134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C229FF18-EEBD-4C1F-A406-C09B3A1B68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3267" y="5349875"/>
            <a:ext cx="1791108" cy="11813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1E0EA9-1F07-48EE-B545-D6192137E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681037"/>
            <a:ext cx="10515600" cy="869053"/>
          </a:xfrm>
        </p:spPr>
        <p:txBody>
          <a:bodyPr/>
          <a:lstStyle/>
          <a:p>
            <a:r>
              <a:rPr lang="en-US" b="1" dirty="0"/>
              <a:t>Sought-after soft skill combo #2:</a:t>
            </a:r>
          </a:p>
        </p:txBody>
      </p:sp>
      <p:pic>
        <p:nvPicPr>
          <p:cNvPr id="7" name="Content Placeholder 6" descr="Two people with speech bubbles">
            <a:extLst>
              <a:ext uri="{FF2B5EF4-FFF2-40B4-BE49-F238E27FC236}">
                <a16:creationId xmlns:a16="http://schemas.microsoft.com/office/drawing/2014/main" id="{DB528195-7773-46D7-A26B-C40D6B027F2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2082469"/>
            <a:ext cx="5181600" cy="3837649"/>
          </a:xfrm>
        </p:spPr>
      </p:pic>
    </p:spTree>
    <p:extLst>
      <p:ext uri="{BB962C8B-B14F-4D97-AF65-F5344CB8AC3E}">
        <p14:creationId xmlns:p14="http://schemas.microsoft.com/office/powerpoint/2010/main" val="572236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E1192FD-D430-3BB7-8252-D9EA38A54E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32880" y="1825625"/>
            <a:ext cx="4820920" cy="308165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u="sng" dirty="0"/>
              <a:t>Enthusiasm &amp; Initiative</a:t>
            </a:r>
          </a:p>
          <a:p>
            <a:r>
              <a:rPr lang="en-US" sz="3200" dirty="0"/>
              <a:t>Ask questions</a:t>
            </a:r>
          </a:p>
          <a:p>
            <a:r>
              <a:rPr lang="en-US" sz="3200" dirty="0"/>
              <a:t>Provide ideas</a:t>
            </a:r>
          </a:p>
          <a:p>
            <a:r>
              <a:rPr lang="en-US" sz="3200" dirty="0"/>
              <a:t>Do helpful things, even if not asked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15EA02-AB32-495F-A49E-8DCFE504D5BD}"/>
              </a:ext>
            </a:extLst>
          </p:cNvPr>
          <p:cNvSpPr txBox="1"/>
          <p:nvPr/>
        </p:nvSpPr>
        <p:spPr>
          <a:xfrm>
            <a:off x="0" y="0"/>
            <a:ext cx="8931965" cy="45057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74BE2E-950D-44DB-8E33-BF97F7989980}"/>
              </a:ext>
            </a:extLst>
          </p:cNvPr>
          <p:cNvSpPr txBox="1"/>
          <p:nvPr/>
        </p:nvSpPr>
        <p:spPr>
          <a:xfrm>
            <a:off x="8931965" y="0"/>
            <a:ext cx="3260035" cy="45057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image001">
            <a:extLst>
              <a:ext uri="{FF2B5EF4-FFF2-40B4-BE49-F238E27FC236}">
                <a16:creationId xmlns:a16="http://schemas.microsoft.com/office/drawing/2014/main" id="{FFEB1BF4-1ABA-4445-8D4B-C2134A07FB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10487" y="5349875"/>
            <a:ext cx="2052779" cy="134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C229FF18-EEBD-4C1F-A406-C09B3A1B68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3267" y="5349875"/>
            <a:ext cx="1791108" cy="11813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1E0EA9-1F07-48EE-B545-D6192137E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681037"/>
            <a:ext cx="10515600" cy="869053"/>
          </a:xfrm>
        </p:spPr>
        <p:txBody>
          <a:bodyPr/>
          <a:lstStyle/>
          <a:p>
            <a:r>
              <a:rPr lang="en-US" b="1" dirty="0"/>
              <a:t>Sought-after soft skill combo #3:</a:t>
            </a:r>
          </a:p>
        </p:txBody>
      </p:sp>
      <p:pic>
        <p:nvPicPr>
          <p:cNvPr id="7" name="Content Placeholder 6" descr="Person with idea concept">
            <a:extLst>
              <a:ext uri="{FF2B5EF4-FFF2-40B4-BE49-F238E27FC236}">
                <a16:creationId xmlns:a16="http://schemas.microsoft.com/office/drawing/2014/main" id="{DB528195-7773-46D7-A26B-C40D6B027F2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2082469"/>
            <a:ext cx="5181600" cy="3837649"/>
          </a:xfrm>
        </p:spPr>
      </p:pic>
    </p:spTree>
    <p:extLst>
      <p:ext uri="{BB962C8B-B14F-4D97-AF65-F5344CB8AC3E}">
        <p14:creationId xmlns:p14="http://schemas.microsoft.com/office/powerpoint/2010/main" val="8193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E1192FD-D430-3BB7-8252-D9EA38A54E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32880" y="1825625"/>
            <a:ext cx="4820920" cy="308165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u="sng" dirty="0"/>
              <a:t>Flexibility &amp; Adaptability</a:t>
            </a:r>
          </a:p>
          <a:p>
            <a:r>
              <a:rPr lang="en-US" sz="3200" dirty="0"/>
              <a:t>Accept new responsibilities</a:t>
            </a:r>
          </a:p>
          <a:p>
            <a:r>
              <a:rPr lang="en-US" sz="3200" dirty="0"/>
              <a:t>Learn different things</a:t>
            </a:r>
          </a:p>
          <a:p>
            <a:r>
              <a:rPr lang="en-US" sz="3200" dirty="0"/>
              <a:t>Be willing to change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15EA02-AB32-495F-A49E-8DCFE504D5BD}"/>
              </a:ext>
            </a:extLst>
          </p:cNvPr>
          <p:cNvSpPr txBox="1"/>
          <p:nvPr/>
        </p:nvSpPr>
        <p:spPr>
          <a:xfrm>
            <a:off x="0" y="0"/>
            <a:ext cx="8931965" cy="45057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74BE2E-950D-44DB-8E33-BF97F7989980}"/>
              </a:ext>
            </a:extLst>
          </p:cNvPr>
          <p:cNvSpPr txBox="1"/>
          <p:nvPr/>
        </p:nvSpPr>
        <p:spPr>
          <a:xfrm>
            <a:off x="8931965" y="0"/>
            <a:ext cx="3260035" cy="45057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image001">
            <a:extLst>
              <a:ext uri="{FF2B5EF4-FFF2-40B4-BE49-F238E27FC236}">
                <a16:creationId xmlns:a16="http://schemas.microsoft.com/office/drawing/2014/main" id="{FFEB1BF4-1ABA-4445-8D4B-C2134A07FB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10487" y="5349875"/>
            <a:ext cx="2052779" cy="134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C229FF18-EEBD-4C1F-A406-C09B3A1B68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3267" y="5349875"/>
            <a:ext cx="1791108" cy="11813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1E0EA9-1F07-48EE-B545-D6192137E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681037"/>
            <a:ext cx="10515600" cy="869053"/>
          </a:xfrm>
        </p:spPr>
        <p:txBody>
          <a:bodyPr>
            <a:normAutofit/>
          </a:bodyPr>
          <a:lstStyle/>
          <a:p>
            <a:r>
              <a:rPr lang="en-US" b="1" dirty="0"/>
              <a:t>Sought-after soft skill combo #4:</a:t>
            </a:r>
          </a:p>
        </p:txBody>
      </p:sp>
      <p:pic>
        <p:nvPicPr>
          <p:cNvPr id="7" name="Content Placeholder 6" descr="A close up of colorful chameleon">
            <a:extLst>
              <a:ext uri="{FF2B5EF4-FFF2-40B4-BE49-F238E27FC236}">
                <a16:creationId xmlns:a16="http://schemas.microsoft.com/office/drawing/2014/main" id="{DB528195-7773-46D7-A26B-C40D6B027F2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2082469"/>
            <a:ext cx="5181600" cy="3837649"/>
          </a:xfrm>
        </p:spPr>
      </p:pic>
    </p:spTree>
    <p:extLst>
      <p:ext uri="{BB962C8B-B14F-4D97-AF65-F5344CB8AC3E}">
        <p14:creationId xmlns:p14="http://schemas.microsoft.com/office/powerpoint/2010/main" val="3879504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E1192FD-D430-3BB7-8252-D9EA38A54E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32880" y="1825625"/>
            <a:ext cx="4820920" cy="308165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u="sng" dirty="0"/>
              <a:t>Empathy &amp; Compassion</a:t>
            </a:r>
          </a:p>
          <a:p>
            <a:r>
              <a:rPr lang="en-US" sz="3200" dirty="0"/>
              <a:t>Try to put yourself in the shoes of coworkers and customers/clients</a:t>
            </a:r>
          </a:p>
          <a:p>
            <a:r>
              <a:rPr lang="en-US" sz="3200" dirty="0"/>
              <a:t>Be respectful &amp; kind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15EA02-AB32-495F-A49E-8DCFE504D5BD}"/>
              </a:ext>
            </a:extLst>
          </p:cNvPr>
          <p:cNvSpPr txBox="1"/>
          <p:nvPr/>
        </p:nvSpPr>
        <p:spPr>
          <a:xfrm>
            <a:off x="0" y="0"/>
            <a:ext cx="8931965" cy="45057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74BE2E-950D-44DB-8E33-BF97F7989980}"/>
              </a:ext>
            </a:extLst>
          </p:cNvPr>
          <p:cNvSpPr txBox="1"/>
          <p:nvPr/>
        </p:nvSpPr>
        <p:spPr>
          <a:xfrm>
            <a:off x="8931965" y="0"/>
            <a:ext cx="3260035" cy="45057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image001">
            <a:extLst>
              <a:ext uri="{FF2B5EF4-FFF2-40B4-BE49-F238E27FC236}">
                <a16:creationId xmlns:a16="http://schemas.microsoft.com/office/drawing/2014/main" id="{FFEB1BF4-1ABA-4445-8D4B-C2134A07FB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10487" y="5349875"/>
            <a:ext cx="2052779" cy="134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C229FF18-EEBD-4C1F-A406-C09B3A1B68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3267" y="5349875"/>
            <a:ext cx="1791108" cy="11813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1E0EA9-1F07-48EE-B545-D6192137E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681037"/>
            <a:ext cx="10515600" cy="869053"/>
          </a:xfrm>
        </p:spPr>
        <p:txBody>
          <a:bodyPr>
            <a:normAutofit/>
          </a:bodyPr>
          <a:lstStyle/>
          <a:p>
            <a:r>
              <a:rPr lang="en-US" b="1" dirty="0"/>
              <a:t>Sought-after soft skill combo #5:</a:t>
            </a:r>
          </a:p>
        </p:txBody>
      </p:sp>
      <p:pic>
        <p:nvPicPr>
          <p:cNvPr id="7" name="Content Placeholder 6" descr="Range of moods sticky notes">
            <a:extLst>
              <a:ext uri="{FF2B5EF4-FFF2-40B4-BE49-F238E27FC236}">
                <a16:creationId xmlns:a16="http://schemas.microsoft.com/office/drawing/2014/main" id="{DB528195-7773-46D7-A26B-C40D6B027F2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2082469"/>
            <a:ext cx="5181600" cy="3837649"/>
          </a:xfrm>
        </p:spPr>
      </p:pic>
    </p:spTree>
    <p:extLst>
      <p:ext uri="{BB962C8B-B14F-4D97-AF65-F5344CB8AC3E}">
        <p14:creationId xmlns:p14="http://schemas.microsoft.com/office/powerpoint/2010/main" val="596920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E1192FD-D430-3BB7-8252-D9EA38A54E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32880" y="1825625"/>
            <a:ext cx="4820920" cy="308165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u="sng" dirty="0"/>
              <a:t>Analytical &amp; Organizational</a:t>
            </a:r>
          </a:p>
          <a:p>
            <a:r>
              <a:rPr lang="en-US" sz="3200" dirty="0"/>
              <a:t>Learn the business</a:t>
            </a:r>
          </a:p>
          <a:p>
            <a:r>
              <a:rPr lang="en-US" sz="3200" dirty="0"/>
              <a:t>Suggest improvements</a:t>
            </a:r>
          </a:p>
          <a:p>
            <a:r>
              <a:rPr lang="en-US" sz="3200" dirty="0"/>
              <a:t>Know your competition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15EA02-AB32-495F-A49E-8DCFE504D5BD}"/>
              </a:ext>
            </a:extLst>
          </p:cNvPr>
          <p:cNvSpPr txBox="1"/>
          <p:nvPr/>
        </p:nvSpPr>
        <p:spPr>
          <a:xfrm>
            <a:off x="0" y="0"/>
            <a:ext cx="8931965" cy="45057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74BE2E-950D-44DB-8E33-BF97F7989980}"/>
              </a:ext>
            </a:extLst>
          </p:cNvPr>
          <p:cNvSpPr txBox="1"/>
          <p:nvPr/>
        </p:nvSpPr>
        <p:spPr>
          <a:xfrm>
            <a:off x="8931965" y="0"/>
            <a:ext cx="3260035" cy="45057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image001">
            <a:extLst>
              <a:ext uri="{FF2B5EF4-FFF2-40B4-BE49-F238E27FC236}">
                <a16:creationId xmlns:a16="http://schemas.microsoft.com/office/drawing/2014/main" id="{FFEB1BF4-1ABA-4445-8D4B-C2134A07FB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10487" y="5349875"/>
            <a:ext cx="2052779" cy="134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C229FF18-EEBD-4C1F-A406-C09B3A1B68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3267" y="5349875"/>
            <a:ext cx="1791108" cy="11813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1E0EA9-1F07-48EE-B545-D6192137E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681037"/>
            <a:ext cx="10515600" cy="869053"/>
          </a:xfrm>
        </p:spPr>
        <p:txBody>
          <a:bodyPr>
            <a:normAutofit/>
          </a:bodyPr>
          <a:lstStyle/>
          <a:p>
            <a:r>
              <a:rPr lang="en-US" b="1" dirty="0"/>
              <a:t>Sought-after soft skill combo #6:</a:t>
            </a:r>
          </a:p>
        </p:txBody>
      </p:sp>
      <p:pic>
        <p:nvPicPr>
          <p:cNvPr id="7" name="Content Placeholder 6" descr="Stretched steel tapes in different lengths">
            <a:extLst>
              <a:ext uri="{FF2B5EF4-FFF2-40B4-BE49-F238E27FC236}">
                <a16:creationId xmlns:a16="http://schemas.microsoft.com/office/drawing/2014/main" id="{DB528195-7773-46D7-A26B-C40D6B027F2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2082469"/>
            <a:ext cx="5181600" cy="3837649"/>
          </a:xfrm>
        </p:spPr>
      </p:pic>
    </p:spTree>
    <p:extLst>
      <p:ext uri="{BB962C8B-B14F-4D97-AF65-F5344CB8AC3E}">
        <p14:creationId xmlns:p14="http://schemas.microsoft.com/office/powerpoint/2010/main" val="32838860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SHRM Colors">
      <a:dk1>
        <a:srgbClr val="484848"/>
      </a:dk1>
      <a:lt1>
        <a:srgbClr val="FFFFFF"/>
      </a:lt1>
      <a:dk2>
        <a:srgbClr val="1A3B67"/>
      </a:dk2>
      <a:lt2>
        <a:srgbClr val="EFECEC"/>
      </a:lt2>
      <a:accent1>
        <a:srgbClr val="1975D2"/>
      </a:accent1>
      <a:accent2>
        <a:srgbClr val="4B9F45"/>
      </a:accent2>
      <a:accent3>
        <a:srgbClr val="457F9C"/>
      </a:accent3>
      <a:accent4>
        <a:srgbClr val="624C77"/>
      </a:accent4>
      <a:accent5>
        <a:srgbClr val="BA5E1C"/>
      </a:accent5>
      <a:accent6>
        <a:srgbClr val="CFCFCF"/>
      </a:accent6>
      <a:hlink>
        <a:srgbClr val="1975D2"/>
      </a:hlink>
      <a:folHlink>
        <a:srgbClr val="00569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HRM PPT TF Chevron_ORANGE.pptx" id="{28A7150C-211A-6544-A824-5B069CB6DADF}" vid="{B3567902-02B2-6645-8CD3-9B2AC4E4A8A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F8BD125CC49646971A34B441DCD3EA" ma:contentTypeVersion="11" ma:contentTypeDescription="Create a new document." ma:contentTypeScope="" ma:versionID="15474d07a0d0844d6ad582e6854f9193">
  <xsd:schema xmlns:xsd="http://www.w3.org/2001/XMLSchema" xmlns:xs="http://www.w3.org/2001/XMLSchema" xmlns:p="http://schemas.microsoft.com/office/2006/metadata/properties" xmlns:ns3="63feb740-67ef-4acb-bbe0-999b036dbb10" xmlns:ns4="be0efa19-32e9-4458-9f9c-8394daa7ea26" targetNamespace="http://schemas.microsoft.com/office/2006/metadata/properties" ma:root="true" ma:fieldsID="65fb354b3841de6032bd562394c4705b" ns3:_="" ns4:_="">
    <xsd:import namespace="63feb740-67ef-4acb-bbe0-999b036dbb10"/>
    <xsd:import namespace="be0efa19-32e9-4458-9f9c-8394daa7ea2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feb740-67ef-4acb-bbe0-999b036dbb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0efa19-32e9-4458-9f9c-8394daa7ea2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ACEDA5D-12A7-4557-9D3C-DB6D93041DE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265D688-23B3-4D74-9E9C-AEF1AB5BEDE7}">
  <ds:schemaRefs>
    <ds:schemaRef ds:uri="http://schemas.microsoft.com/office/infopath/2007/PartnerControls"/>
    <ds:schemaRef ds:uri="http://schemas.microsoft.com/office/2006/documentManagement/types"/>
    <ds:schemaRef ds:uri="63feb740-67ef-4acb-bbe0-999b036dbb10"/>
    <ds:schemaRef ds:uri="http://www.w3.org/XML/1998/namespace"/>
    <ds:schemaRef ds:uri="http://schemas.openxmlformats.org/package/2006/metadata/core-properties"/>
    <ds:schemaRef ds:uri="http://purl.org/dc/dcmitype/"/>
    <ds:schemaRef ds:uri="http://purl.org/dc/terms/"/>
    <ds:schemaRef ds:uri="be0efa19-32e9-4458-9f9c-8394daa7ea26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DF328390-D20B-4034-89B4-8AD386433C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feb740-67ef-4acb-bbe0-999b036dbb10"/>
    <ds:schemaRef ds:uri="be0efa19-32e9-4458-9f9c-8394daa7ea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2658</TotalTime>
  <Words>1210</Words>
  <Application>Microsoft Office PowerPoint</Application>
  <PresentationFormat>Widescreen</PresentationFormat>
  <Paragraphs>164</Paragraphs>
  <Slides>17</Slides>
  <Notes>12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1_Custom Design</vt:lpstr>
      <vt:lpstr> 2023 Ulster BOCES Employability Day</vt:lpstr>
      <vt:lpstr>Kelly M. Caldwell, SHRM-SCP, AWI-CH, IPMA-CP  Partner | Visions Human Resource Services, LLC</vt:lpstr>
      <vt:lpstr>What makes someone employable?  </vt:lpstr>
      <vt:lpstr>Sought-after soft skill combo #1:</vt:lpstr>
      <vt:lpstr>Sought-after soft skill combo #2:</vt:lpstr>
      <vt:lpstr>Sought-after soft skill combo #3:</vt:lpstr>
      <vt:lpstr>Sought-after soft skill combo #4:</vt:lpstr>
      <vt:lpstr>Sought-after soft skill combo #5:</vt:lpstr>
      <vt:lpstr>Sought-after soft skill combo #6:</vt:lpstr>
      <vt:lpstr>Sought-after soft skill combo #7:</vt:lpstr>
      <vt:lpstr>Sought-after soft skill combo #8:</vt:lpstr>
      <vt:lpstr>Sought-after soft skill combo #9:</vt:lpstr>
      <vt:lpstr>Sought-after soft skill combo #10:</vt:lpstr>
      <vt:lpstr>What are you going to do next?  </vt:lpstr>
      <vt:lpstr>Before you go…</vt:lpstr>
      <vt:lpstr>Kelly M. Caldwell, SHRM-SCP, AWI-CH, IPMA-CP  Partner | Visions Human Resource Services, LLC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Ulster BOCES Virtual Employability Conference</dc:title>
  <dc:creator>Kelly Caldwell</dc:creator>
  <cp:lastModifiedBy>Kelly M. Caldwell</cp:lastModifiedBy>
  <cp:revision>9</cp:revision>
  <dcterms:created xsi:type="dcterms:W3CDTF">2020-06-09T13:51:09Z</dcterms:created>
  <dcterms:modified xsi:type="dcterms:W3CDTF">2023-11-09T13:04:41Z</dcterms:modified>
</cp:coreProperties>
</file>